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15"/>
  </p:notesMasterIdLst>
  <p:sldIdLst>
    <p:sldId id="274" r:id="rId2"/>
    <p:sldId id="259" r:id="rId3"/>
    <p:sldId id="262" r:id="rId4"/>
    <p:sldId id="261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</p:sldIdLst>
  <p:sldSz cx="9144000" cy="6858000" type="screen4x3"/>
  <p:notesSz cx="6858000" cy="9144000"/>
  <p:embeddedFontLst>
    <p:embeddedFont>
      <p:font typeface="맑은 고딕" panose="020B0503020000020004" pitchFamily="50" charset="-127"/>
      <p:regular r:id="rId16"/>
      <p:bold r:id="rId17"/>
    </p:embeddedFont>
    <p:embeddedFont>
      <p:font typeface="나눔바른펜" panose="020B0600000101010101" charset="-127"/>
      <p:regular r:id="rId18"/>
      <p:bold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alibri Light" panose="020F0302020204030204" pitchFamily="34" charset="0"/>
      <p:regular r:id="rId24"/>
      <p:italic r:id="rId25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1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44F"/>
    <a:srgbClr val="8A68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250" autoAdjust="0"/>
    <p:restoredTop sz="54909" autoAdjust="0"/>
  </p:normalViewPr>
  <p:slideViewPr>
    <p:cSldViewPr showGuides="1">
      <p:cViewPr varScale="1">
        <p:scale>
          <a:sx n="40" d="100"/>
          <a:sy n="40" d="100"/>
        </p:scale>
        <p:origin x="1614" y="54"/>
      </p:cViewPr>
      <p:guideLst>
        <p:guide orient="horz" pos="225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880DFF-2635-40C9-8569-424D7680E166}" type="datetimeFigureOut">
              <a:rPr lang="ko-KR" altLang="en-US" smtClean="0"/>
              <a:t>2017-02-03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7083D1-75E1-40AD-98A1-4E21E271581B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36152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오늘 우리가 함께할 무역 키노트는 </a:t>
            </a:r>
            <a:r>
              <a:rPr lang="en-US" altLang="ko-KR" dirty="0"/>
              <a:t>‘</a:t>
            </a:r>
            <a:r>
              <a:rPr lang="ko-KR" altLang="en-US" dirty="0"/>
              <a:t>나라마다 고민해</a:t>
            </a:r>
            <a:r>
              <a:rPr lang="en-US" altLang="ko-KR" dirty="0"/>
              <a:t>, </a:t>
            </a:r>
            <a:r>
              <a:rPr lang="ko-KR" altLang="en-US" dirty="0"/>
              <a:t>자유무역</a:t>
            </a:r>
            <a:r>
              <a:rPr lang="en-US" altLang="ko-KR" dirty="0"/>
              <a:t>, </a:t>
            </a:r>
            <a:r>
              <a:rPr lang="ko-KR" altLang="en-US" dirty="0"/>
              <a:t>보호무역</a:t>
            </a:r>
            <a:r>
              <a:rPr lang="en-US" altLang="ko-KR" dirty="0"/>
              <a:t>＇</a:t>
            </a:r>
            <a:r>
              <a:rPr lang="ko-KR" altLang="en-US" dirty="0"/>
              <a:t>입니다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083D1-75E1-40AD-98A1-4E21E271581B}" type="slidenum">
              <a:rPr lang="ko-KR" altLang="en-US" smtClean="0"/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250574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aseline="0" dirty="0"/>
              <a:t>다 같이 오늘 우리가 어떤 부분에 대해 배울지 학습목표를 읽어봅시다</a:t>
            </a:r>
            <a:r>
              <a:rPr lang="en-US" altLang="ko-KR" baseline="0" dirty="0"/>
              <a:t>.</a:t>
            </a:r>
          </a:p>
          <a:p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083D1-75E1-40AD-98A1-4E21E271581B}" type="slidenum">
              <a:rPr lang="ko-KR" altLang="en-US" smtClean="0"/>
              <a:t>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000802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여기 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‘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장벽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’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이 있어요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장벽이라는 단어를 보면 </a:t>
            </a:r>
            <a:r>
              <a:rPr lang="ko-KR" altLang="en-US" dirty="0" smtClean="0">
                <a:latin typeface="나눔바른펜" panose="020B0503000000000000" pitchFamily="50" charset="-127"/>
                <a:ea typeface="나눔바른펜" panose="020B0503000000000000" pitchFamily="50" charset="-127"/>
              </a:rPr>
              <a:t>어떤 생각이 떠오르나요</a:t>
            </a:r>
            <a:r>
              <a:rPr lang="en-US" altLang="ko-KR" dirty="0" smtClean="0">
                <a:latin typeface="나눔바른펜" panose="020B0503000000000000" pitchFamily="50" charset="-127"/>
                <a:ea typeface="나눔바른펜" panose="020B0503000000000000" pitchFamily="50" charset="-127"/>
              </a:rPr>
              <a:t>? </a:t>
            </a:r>
            <a:r>
              <a:rPr lang="ko-KR" altLang="en-US" dirty="0" smtClean="0">
                <a:latin typeface="나눔바른펜" panose="020B0503000000000000" pitchFamily="50" charset="-127"/>
                <a:ea typeface="나눔바른펜" panose="020B0503000000000000" pitchFamily="50" charset="-127"/>
              </a:rPr>
              <a:t>연상되는 것이나 </a:t>
            </a:r>
            <a:r>
              <a:rPr lang="ko-KR" altLang="en-US" baseline="0" dirty="0" smtClean="0">
                <a:latin typeface="나눔바른펜" panose="020B0503000000000000" pitchFamily="50" charset="-127"/>
                <a:ea typeface="나눔바른펜" panose="020B0503000000000000" pitchFamily="50" charset="-127"/>
              </a:rPr>
              <a:t>혹은 </a:t>
            </a:r>
            <a:r>
              <a:rPr lang="ko-KR" altLang="en-US" baseline="0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어떤 느낌이 </a:t>
            </a:r>
            <a:r>
              <a:rPr lang="ko-KR" altLang="en-US" baseline="0" dirty="0" smtClean="0">
                <a:latin typeface="나눔바른펜" panose="020B0503000000000000" pitchFamily="50" charset="-127"/>
                <a:ea typeface="나눔바른펜" panose="020B0503000000000000" pitchFamily="50" charset="-127"/>
              </a:rPr>
              <a:t>드나요</a:t>
            </a:r>
            <a:r>
              <a:rPr lang="en-US" altLang="ko-KR" baseline="0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?</a:t>
            </a:r>
          </a:p>
          <a:p>
            <a:r>
              <a:rPr lang="en-US" altLang="ko-KR" dirty="0"/>
              <a:t>(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※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학생들의 발표를 들어봅니다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.)</a:t>
            </a:r>
          </a:p>
          <a:p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참 다양한 대답들이 나오네요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</a:p>
          <a:p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그런데 이 장벽이 </a:t>
            </a:r>
            <a:r>
              <a:rPr lang="en-US" altLang="ko-KR" dirty="0"/>
              <a:t>(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※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클릭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)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무역에도 등장해요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  <a:r>
              <a:rPr lang="en-US" altLang="ko-KR" baseline="0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 </a:t>
            </a:r>
            <a:r>
              <a:rPr lang="ko-KR" altLang="en-US" baseline="0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그리고 이 장벽에 대해 </a:t>
            </a:r>
            <a:r>
              <a:rPr lang="en-US" altLang="ko-KR" dirty="0"/>
              <a:t>(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※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클릭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)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사람들의 의견도 매우</a:t>
            </a:r>
            <a:r>
              <a:rPr lang="ko-KR" altLang="en-US" baseline="0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 </a:t>
            </a:r>
            <a:r>
              <a:rPr lang="ko-KR" altLang="en-US" baseline="0" dirty="0" smtClean="0">
                <a:latin typeface="나눔바른펜" panose="020B0503000000000000" pitchFamily="50" charset="-127"/>
                <a:ea typeface="나눔바른펜" panose="020B0503000000000000" pitchFamily="50" charset="-127"/>
              </a:rPr>
              <a:t>다양하답니다</a:t>
            </a:r>
            <a:r>
              <a:rPr lang="en-US" altLang="ko-KR" baseline="0" dirty="0" smtClean="0"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  <a:endParaRPr lang="en-US" altLang="ko-KR" baseline="0" dirty="0"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  <a:p>
            <a:r>
              <a:rPr lang="ko-KR" altLang="en-US" baseline="0" dirty="0" smtClean="0">
                <a:latin typeface="나눔바른펜" panose="020B0503000000000000" pitchFamily="50" charset="-127"/>
                <a:ea typeface="나눔바른펜" panose="020B0503000000000000" pitchFamily="50" charset="-127"/>
              </a:rPr>
              <a:t>이러한 이유들을 함께 알아보도록 해요</a:t>
            </a:r>
            <a:r>
              <a:rPr lang="en-US" altLang="ko-KR" baseline="0" dirty="0" smtClean="0"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  <a:endParaRPr lang="en-US" altLang="ko-KR" dirty="0"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083D1-75E1-40AD-98A1-4E21E271581B}" type="slidenum">
              <a:rPr lang="ko-KR" altLang="en-US" smtClean="0"/>
              <a:t>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23690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‘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자유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’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라는 말과 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‘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보호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’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라는 말을 보면 어떤 생각이 드나요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?</a:t>
            </a:r>
          </a:p>
          <a:p>
            <a:r>
              <a:rPr lang="en-US" altLang="ko-KR" dirty="0"/>
              <a:t>(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※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학생들의 답을 들어봅니다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.)</a:t>
            </a:r>
          </a:p>
          <a:p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여기에 </a:t>
            </a:r>
            <a:r>
              <a:rPr lang="en-US" altLang="ko-KR" dirty="0"/>
              <a:t>(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※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클릭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)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무역이라는 말이 붙으면 자유무역과 보호무역이라는 새로운 말이 됩니다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</a:p>
          <a:p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먼저 자유무역은 </a:t>
            </a:r>
            <a:r>
              <a:rPr lang="en-US" altLang="ko-KR" dirty="0"/>
              <a:t>(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※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클릭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)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국가의 간섭이나 제한 없이 자유롭게 이루어지는 무역을 말해요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</a:p>
          <a:p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이와 반대로 보호무역은 </a:t>
            </a:r>
            <a:r>
              <a:rPr lang="en-US" altLang="ko-KR" dirty="0"/>
              <a:t>(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※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클릭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)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자국의 산업을 보호하고 성장시키기 위해 여러 가지 법을 만들어 행하는 무역이에요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</a:p>
          <a:p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자유무역과 달리 </a:t>
            </a:r>
            <a:r>
              <a:rPr lang="ko-KR" altLang="en-US" dirty="0" smtClean="0">
                <a:latin typeface="나눔바른펜" panose="020B0503000000000000" pitchFamily="50" charset="-127"/>
                <a:ea typeface="나눔바른펜" panose="020B0503000000000000" pitchFamily="50" charset="-127"/>
              </a:rPr>
              <a:t>여러가지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무역활동을 막는 규제와 제한이 있어요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083D1-75E1-40AD-98A1-4E21E271581B}" type="slidenum">
              <a:rPr lang="ko-KR" altLang="en-US" smtClean="0"/>
              <a:t>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845631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자유무역은 제한이 없이</a:t>
            </a:r>
            <a:r>
              <a:rPr lang="ko-KR" altLang="en-US" baseline="0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상품도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서비스도 수출하고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수입할 수 있어요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</a:p>
          <a:p>
            <a:r>
              <a:rPr lang="en-US" altLang="ko-KR" dirty="0"/>
              <a:t>(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※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클릭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)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반대로 보호무역은</a:t>
            </a:r>
            <a:r>
              <a:rPr lang="ko-KR" altLang="en-US" baseline="0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특정한 상품과 서비스의 수입을 막기도 해요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이를 통해 자국에서 생산하는 상품과 서비스 산업을 </a:t>
            </a:r>
            <a:r>
              <a:rPr lang="ko-KR" altLang="en-US" dirty="0" smtClean="0">
                <a:latin typeface="나눔바른펜" panose="020B0503000000000000" pitchFamily="50" charset="-127"/>
                <a:ea typeface="나눔바른펜" panose="020B0503000000000000" pitchFamily="50" charset="-127"/>
              </a:rPr>
              <a:t>보호하기 위해서 랍니다</a:t>
            </a:r>
            <a:r>
              <a:rPr lang="en-US" altLang="ko-KR" dirty="0" smtClean="0"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083D1-75E1-40AD-98A1-4E21E271581B}" type="slidenum">
              <a:rPr lang="ko-KR" altLang="en-US" smtClean="0"/>
              <a:t>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695809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보호무역을 위해 사용하는 방법들을 </a:t>
            </a:r>
            <a:r>
              <a:rPr lang="en-US" altLang="ko-KR" dirty="0"/>
              <a:t>(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※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클릭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)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장벽이라고 해요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 ‘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무역장벽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’</a:t>
            </a:r>
          </a:p>
          <a:p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무역에서 사용하는 장벽의 몇 가지 </a:t>
            </a:r>
            <a:r>
              <a:rPr lang="ko-KR" altLang="en-US" dirty="0" smtClean="0">
                <a:latin typeface="나눔바른펜" panose="020B0503000000000000" pitchFamily="50" charset="-127"/>
                <a:ea typeface="나눔바른펜" panose="020B0503000000000000" pitchFamily="50" charset="-127"/>
              </a:rPr>
              <a:t>예를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살펴볼게요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</a:p>
          <a:p>
            <a:r>
              <a:rPr lang="en-US" altLang="ko-KR" dirty="0"/>
              <a:t>(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※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클릭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)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먼저 국내 채소생산자를 보호하기 위해 수입되는 외국 채소에 관세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그러니까 세금을 많이 받아요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이렇게 수입 채소에 관세를 많이 </a:t>
            </a:r>
            <a:r>
              <a:rPr lang="ko-KR" altLang="en-US" dirty="0" smtClean="0">
                <a:latin typeface="나눔바른펜" panose="020B0503000000000000" pitchFamily="50" charset="-127"/>
                <a:ea typeface="나눔바른펜" panose="020B0503000000000000" pitchFamily="50" charset="-127"/>
              </a:rPr>
              <a:t>받으면</a:t>
            </a:r>
            <a:r>
              <a:rPr lang="en-US" altLang="ko-KR" baseline="0" dirty="0" smtClean="0"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dirty="0" smtClean="0">
                <a:latin typeface="나눔바른펜" panose="020B0503000000000000" pitchFamily="50" charset="-127"/>
                <a:ea typeface="나눔바른펜" panose="020B0503000000000000" pitchFamily="50" charset="-127"/>
              </a:rPr>
              <a:t>외국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채소의 가격이 비싸지게 됩니다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당연히 소비자들은 자기 나라 채소를 더 선택하게 되겠지요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</a:p>
          <a:p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또 다른 무역장벽의 예는 </a:t>
            </a:r>
            <a:r>
              <a:rPr lang="en-US" altLang="ko-KR" dirty="0"/>
              <a:t>(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※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클릭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)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국내 선박 산업을 성장시키기 위해 나라에서 선박회사에 보조금을 주는 </a:t>
            </a:r>
            <a:r>
              <a:rPr lang="ko-KR" altLang="en-US" dirty="0" smtClean="0">
                <a:latin typeface="나눔바른펜" panose="020B0503000000000000" pitchFamily="50" charset="-127"/>
                <a:ea typeface="나눔바른펜" panose="020B0503000000000000" pitchFamily="50" charset="-127"/>
              </a:rPr>
              <a:t>거예요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</a:p>
          <a:p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이렇게 보조금을 받아 선박을 생산하면 외국에 더 싼 가격에 수출할 수 있게</a:t>
            </a:r>
            <a:r>
              <a:rPr lang="ko-KR" altLang="en-US" baseline="0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 되거든요</a:t>
            </a:r>
            <a:r>
              <a:rPr lang="en-US" altLang="ko-KR" baseline="0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</a:p>
          <a:p>
            <a:r>
              <a:rPr lang="ko-KR" altLang="en-US" baseline="0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마지막 예는 </a:t>
            </a:r>
            <a:r>
              <a:rPr lang="en-US" altLang="ko-KR" dirty="0"/>
              <a:t>(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※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클릭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)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수입되는 자동차의 대수를 정해서 외국 자동차가 많이 </a:t>
            </a:r>
            <a:r>
              <a:rPr lang="ko-KR" altLang="en-US" dirty="0" smtClean="0">
                <a:latin typeface="나눔바른펜" panose="020B0503000000000000" pitchFamily="50" charset="-127"/>
                <a:ea typeface="나눔바른펜" panose="020B0503000000000000" pitchFamily="50" charset="-127"/>
              </a:rPr>
              <a:t>수입되지 못하도록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막는 거예요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083D1-75E1-40AD-98A1-4E21E271581B}" type="slidenum">
              <a:rPr lang="ko-KR" altLang="en-US" smtClean="0"/>
              <a:t>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094062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무역장벽으로 보호무역을 하면 무역상대국 입장에서는 어떨까요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?</a:t>
            </a:r>
          </a:p>
          <a:p>
            <a:r>
              <a:rPr lang="en-US" altLang="ko-KR" dirty="0"/>
              <a:t>(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※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학생들의 답을 들어봅니다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.)</a:t>
            </a:r>
          </a:p>
          <a:p>
            <a:r>
              <a:rPr lang="en-US" altLang="ko-KR" dirty="0"/>
              <a:t>(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※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클릭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)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한 쪽은 나라가 도와주고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다른 한 쪽은 도움을 받지 못하니 </a:t>
            </a:r>
            <a:r>
              <a:rPr lang="ko-KR" altLang="en-US" dirty="0" smtClean="0">
                <a:latin typeface="나눔바른펜" panose="020B0503000000000000" pitchFamily="50" charset="-127"/>
                <a:ea typeface="나눔바른펜" panose="020B0503000000000000" pitchFamily="50" charset="-127"/>
              </a:rPr>
              <a:t>정당한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경쟁이라고 할 수 없죠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</a:p>
          <a:p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그리고 수출은 하면서 수입을 막고 있으니 불공평하다고 느낄 수 밖에 없어요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</a:p>
          <a:p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그래서 </a:t>
            </a:r>
            <a:r>
              <a:rPr lang="en-US" altLang="ko-KR" dirty="0"/>
              <a:t>(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※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클릭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)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보호무역은 무역상대국가와 갈등을 일으킨답니다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</a:p>
          <a:p>
            <a:endParaRPr lang="en-US" altLang="ko-KR" dirty="0"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083D1-75E1-40AD-98A1-4E21E271581B}" type="slidenum">
              <a:rPr lang="ko-KR" altLang="en-US" smtClean="0"/>
              <a:t>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419963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이번에는  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‘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무지개 대륙을 만족시켜라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!’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미션시간입니다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</a:p>
          <a:p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무지개 대륙에는 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Yellowland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와 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Purpleland,</a:t>
            </a:r>
            <a:r>
              <a:rPr lang="en-US" altLang="ko-KR" baseline="0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 </a:t>
            </a:r>
            <a:r>
              <a:rPr lang="ko-KR" altLang="en-US" baseline="0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두 나라가 있어요</a:t>
            </a:r>
            <a:r>
              <a:rPr lang="en-US" altLang="ko-KR" baseline="0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</a:p>
          <a:p>
            <a:r>
              <a:rPr lang="ko-KR" altLang="en-US" baseline="0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두 나라가 무역협상을 하려고 해요</a:t>
            </a:r>
            <a:r>
              <a:rPr lang="en-US" altLang="ko-KR" baseline="0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</a:p>
          <a:p>
            <a:r>
              <a:rPr lang="en-US" altLang="ko-KR" dirty="0"/>
              <a:t>(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※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두 나라의 산업에 대한 내용을 같이 살펴봅니다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.)</a:t>
            </a:r>
          </a:p>
          <a:p>
            <a:r>
              <a:rPr lang="en-US" altLang="ko-KR" dirty="0"/>
              <a:t>(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※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클릭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)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이제 두 나라가 무역협상을 시작해요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하지만 두 나라는 경쟁하기 원하는 산업과 보호하고 싶은 산업이 달라요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</a:p>
          <a:p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각각 어떤 입장일까요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?</a:t>
            </a:r>
          </a:p>
          <a:p>
            <a:r>
              <a:rPr lang="en-US" altLang="ko-KR" dirty="0"/>
              <a:t>(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※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학생들의 답을 들어봅니다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.)</a:t>
            </a:r>
          </a:p>
          <a:p>
            <a:r>
              <a:rPr lang="en-US" altLang="ko-KR" dirty="0"/>
              <a:t>(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※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클릭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)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여러분의 말처럼 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Yellowland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는 컴퓨터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화장품 산업은 경쟁을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,</a:t>
            </a:r>
            <a:r>
              <a:rPr lang="en-US" altLang="ko-KR" baseline="0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 </a:t>
            </a:r>
            <a:r>
              <a:rPr lang="ko-KR" altLang="en-US" baseline="0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운동화와 </a:t>
            </a:r>
            <a:r>
              <a:rPr lang="ko-KR" altLang="en-US" baseline="0" dirty="0" smtClean="0">
                <a:latin typeface="나눔바른펜" panose="020B0503000000000000" pitchFamily="50" charset="-127"/>
                <a:ea typeface="나눔바른펜" panose="020B0503000000000000" pitchFamily="50" charset="-127"/>
              </a:rPr>
              <a:t>가방 </a:t>
            </a:r>
            <a:r>
              <a:rPr lang="ko-KR" altLang="en-US" dirty="0" smtClean="0">
                <a:latin typeface="나눔바른펜" panose="020B0503000000000000" pitchFamily="50" charset="-127"/>
                <a:ea typeface="나눔바른펜" panose="020B0503000000000000" pitchFamily="50" charset="-127"/>
              </a:rPr>
              <a:t>산업</a:t>
            </a:r>
            <a:r>
              <a:rPr lang="ko-KR" altLang="en-US" baseline="0" dirty="0" smtClean="0">
                <a:latin typeface="나눔바른펜" panose="020B0503000000000000" pitchFamily="50" charset="-127"/>
                <a:ea typeface="나눔바른펜" panose="020B0503000000000000" pitchFamily="50" charset="-127"/>
              </a:rPr>
              <a:t>은 보호하기를 </a:t>
            </a:r>
            <a:r>
              <a:rPr lang="ko-KR" altLang="en-US" baseline="0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원해요</a:t>
            </a:r>
            <a:r>
              <a:rPr lang="en-US" altLang="ko-KR" baseline="0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</a:p>
          <a:p>
            <a:r>
              <a:rPr lang="en-US" altLang="ko-KR" baseline="0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Purpleland</a:t>
            </a:r>
            <a:r>
              <a:rPr lang="ko-KR" altLang="en-US" baseline="0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는 운동화</a:t>
            </a:r>
            <a:r>
              <a:rPr lang="en-US" altLang="ko-KR" baseline="0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baseline="0" dirty="0" smtClean="0">
                <a:latin typeface="나눔바른펜" panose="020B0503000000000000" pitchFamily="50" charset="-127"/>
                <a:ea typeface="나눔바른펜" panose="020B0503000000000000" pitchFamily="50" charset="-127"/>
              </a:rPr>
              <a:t>화장품 </a:t>
            </a:r>
            <a:r>
              <a:rPr lang="ko-KR" altLang="en-US" dirty="0" smtClean="0">
                <a:latin typeface="나눔바른펜" panose="020B0503000000000000" pitchFamily="50" charset="-127"/>
                <a:ea typeface="나눔바른펜" panose="020B0503000000000000" pitchFamily="50" charset="-127"/>
              </a:rPr>
              <a:t>산업</a:t>
            </a:r>
            <a:r>
              <a:rPr lang="ko-KR" altLang="en-US" baseline="0" dirty="0" smtClean="0">
                <a:latin typeface="나눔바른펜" panose="020B0503000000000000" pitchFamily="50" charset="-127"/>
                <a:ea typeface="나눔바른펜" panose="020B0503000000000000" pitchFamily="50" charset="-127"/>
              </a:rPr>
              <a:t>은 </a:t>
            </a:r>
            <a:r>
              <a:rPr lang="ko-KR" altLang="en-US" baseline="0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경쟁을</a:t>
            </a:r>
            <a:r>
              <a:rPr lang="en-US" altLang="ko-KR" baseline="0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baseline="0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가방과 컴퓨터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산업은</a:t>
            </a:r>
            <a:r>
              <a:rPr lang="ko-KR" altLang="en-US" baseline="0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 보호하기를 원해요</a:t>
            </a:r>
            <a:r>
              <a:rPr lang="en-US" altLang="ko-KR" baseline="0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  <a:endParaRPr lang="en-US" altLang="ko-KR" dirty="0"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083D1-75E1-40AD-98A1-4E21E271581B}" type="slidenum">
              <a:rPr lang="ko-KR" altLang="en-US" smtClean="0"/>
              <a:t>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340046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두 나라가 원하는 바가 서로 달라요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그래서 </a:t>
            </a:r>
            <a:r>
              <a:rPr lang="en-US" altLang="ko-KR" dirty="0"/>
              <a:t>(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※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클릭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)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각자의 입장만 주장하면 갈등이 생길 수 밖에 없어요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</a:p>
          <a:p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그렇다면 어떻게 해야 할까요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?</a:t>
            </a:r>
          </a:p>
          <a:p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이제 여러분은 두 나라 중 한 나라를 선택해서 어떻게 협상할지 의견을 정해주세요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모든 산업에서 자유무역을 할지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보호무역을 할지</a:t>
            </a:r>
            <a:endParaRPr lang="en-US" altLang="ko-KR" dirty="0"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  <a:p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아니면 어떤 산업을 보호할지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보호하려면 어떤 방법으로 할지 의견을 정해주세요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</a:p>
          <a:p>
            <a:r>
              <a:rPr lang="en-US" altLang="ko-KR" dirty="0"/>
              <a:t>(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※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학생들이 의견을 작성할 시간을 준 뒤 발표를 듣습니다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.)</a:t>
            </a:r>
          </a:p>
          <a:p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이렇게 각 나라들은 무역협상을 하면서 다양한 방법을 고민해요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</a:p>
          <a:p>
            <a:r>
              <a:rPr lang="en-US" altLang="ko-KR" dirty="0"/>
              <a:t>(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※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클릭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)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갈등이 없이 좋은 결과를 얻으려면 내가 원하는 것만 주장하기 보다 적절한 협상이 필요하지요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083D1-75E1-40AD-98A1-4E21E271581B}" type="slidenum">
              <a:rPr lang="ko-KR" altLang="en-US" smtClean="0"/>
              <a:t>10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113811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자유무역과 보호무역은 각각 어떤 장단점이 있을까요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?</a:t>
            </a:r>
          </a:p>
          <a:p>
            <a:r>
              <a:rPr lang="en-US" altLang="ko-KR" dirty="0"/>
              <a:t>(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※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학생들의 답을 들어봅니다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.)</a:t>
            </a:r>
          </a:p>
          <a:p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자유무역을 하면 </a:t>
            </a:r>
            <a:r>
              <a:rPr lang="en-US" altLang="ko-KR" dirty="0"/>
              <a:t>(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※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클릭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)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무역을 통한 이익이 늘어나요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</a:p>
          <a:p>
            <a:r>
              <a:rPr lang="en-US" altLang="ko-KR" dirty="0"/>
              <a:t>(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※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클릭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)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더 많은 나라와 사람들에게 물건을 팔 수 있으니 더 많은 물건을 만들기 위해 생산 능력이 커지고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경쟁에서 이기기 위해 기술개발이 활발해져요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</a:p>
          <a:p>
            <a:r>
              <a:rPr lang="en-US" altLang="ko-KR" dirty="0"/>
              <a:t>(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※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클릭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)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또 일자리가 많아지지요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</a:p>
          <a:p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하지만 </a:t>
            </a:r>
            <a:r>
              <a:rPr lang="en-US" altLang="ko-KR" dirty="0"/>
              <a:t>(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※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클릭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)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경쟁력이 부족한 산업은 어려움을 겪게 됩니다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</a:p>
          <a:p>
            <a:r>
              <a:rPr lang="en-US" altLang="ko-KR" dirty="0"/>
              <a:t>(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※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클릭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)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보호무역을 하면 경쟁력이 부족한 산업은 보호할 수 있어요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</a:p>
          <a:p>
            <a:r>
              <a:rPr lang="en-US" altLang="ko-KR" dirty="0"/>
              <a:t>(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※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클릭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)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하지만 다른 나라와 갈등이 생기지요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083D1-75E1-40AD-98A1-4E21E271581B}" type="slidenum">
              <a:rPr lang="ko-KR" altLang="en-US" smtClean="0"/>
              <a:t>11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923865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세계는 자유무역 확대를 위해 노력 중이에요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</a:p>
          <a:p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이를 위해 </a:t>
            </a:r>
            <a:r>
              <a:rPr lang="en-US" altLang="ko-KR" dirty="0"/>
              <a:t>(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※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클릭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) WTO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라는 기구가 만들어졌어요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</a:p>
          <a:p>
            <a:r>
              <a:rPr lang="en-US" altLang="ko-KR" dirty="0"/>
              <a:t>(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※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클릭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) WTO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는 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World Trade Organization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의 약자로 </a:t>
            </a:r>
            <a:r>
              <a:rPr lang="ko-KR" altLang="en-US" dirty="0" smtClean="0">
                <a:latin typeface="나눔바른펜" panose="020B0503000000000000" pitchFamily="50" charset="-127"/>
                <a:ea typeface="나눔바른펜" panose="020B0503000000000000" pitchFamily="50" charset="-127"/>
              </a:rPr>
              <a:t>세계무역기구라고 불리웁니다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</a:p>
          <a:p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전세계 평화를 위해 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UN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이라는 국제기구가 있는 것처럼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en-US" altLang="ko-KR" dirty="0"/>
              <a:t>(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※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클릭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)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자유무역을 확대하기 위해 만들어진 국제기구가 바로 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WTO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입니다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</a:p>
          <a:p>
            <a:r>
              <a:rPr lang="ko-KR" altLang="en-US" dirty="0">
                <a:latin typeface="+mn-lt"/>
                <a:ea typeface="+mn-ea"/>
              </a:rPr>
              <a:t>자유무역 확대를 위해 다양한 노력을 해요</a:t>
            </a:r>
            <a:r>
              <a:rPr lang="en-US" altLang="ko-KR" dirty="0">
                <a:latin typeface="+mn-lt"/>
                <a:ea typeface="+mn-ea"/>
              </a:rPr>
              <a:t>.</a:t>
            </a:r>
          </a:p>
          <a:p>
            <a:r>
              <a:rPr lang="en-US" altLang="ko-KR" dirty="0"/>
              <a:t>(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※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클릭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)</a:t>
            </a:r>
            <a:r>
              <a:rPr lang="en-US" altLang="ko-KR" baseline="0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 </a:t>
            </a:r>
            <a:r>
              <a:rPr lang="ko-KR" altLang="en-US" baseline="0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뿐만 아니라 회원국 사이에 무역 분쟁이 생겼을 때 마치 법원처럼 두 나라의 분쟁을 조정해요</a:t>
            </a:r>
            <a:r>
              <a:rPr lang="en-US" altLang="ko-KR" baseline="0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</a:p>
          <a:p>
            <a:r>
              <a:rPr lang="en-US" altLang="ko-KR" dirty="0"/>
              <a:t>(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※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클릭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)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현재 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WTO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는 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164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개 국가가 회원으로 가입되어 있습니다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083D1-75E1-40AD-98A1-4E21E271581B}" type="slidenum">
              <a:rPr lang="ko-KR" altLang="en-US" smtClean="0"/>
              <a:t>12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619656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우리나라의 경우는 자유무역과 보호무역 중 어느 쪽이 더 유리할까요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?</a:t>
            </a:r>
          </a:p>
          <a:p>
            <a:r>
              <a:rPr lang="en-US" altLang="ko-KR" dirty="0"/>
              <a:t>(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※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학생들의 의견을 들어봅니다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.)</a:t>
            </a:r>
          </a:p>
          <a:p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우리나라는 </a:t>
            </a:r>
            <a:r>
              <a:rPr lang="en-US" altLang="ko-KR" dirty="0"/>
              <a:t>(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※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클릭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)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자유무역을 하는 것이 유리해요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</a:p>
          <a:p>
            <a:r>
              <a:rPr lang="ko-KR" altLang="en-US" dirty="0"/>
              <a:t>왜냐하면 </a:t>
            </a:r>
            <a:r>
              <a:rPr lang="en-US" altLang="ko-KR" dirty="0"/>
              <a:t>(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※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클릭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)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우리나라는 인구가 적고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천연자원이 </a:t>
            </a:r>
            <a:r>
              <a:rPr lang="ko-KR" altLang="en-US" dirty="0" smtClean="0">
                <a:latin typeface="나눔바른펜" panose="020B0503000000000000" pitchFamily="50" charset="-127"/>
                <a:ea typeface="나눔바른펜" panose="020B0503000000000000" pitchFamily="50" charset="-127"/>
              </a:rPr>
              <a:t>부족한 나라이기 때문이지요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</a:p>
          <a:p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그래서 자유무역을 해서 </a:t>
            </a:r>
            <a:r>
              <a:rPr lang="en-US" altLang="ko-KR" dirty="0"/>
              <a:t>(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※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클릭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)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더 많은 나라와 사람들을 대상으로 판매를 하고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부족한 자원을 사오는 것이 더 </a:t>
            </a:r>
            <a:r>
              <a:rPr lang="ko-KR" altLang="en-US" dirty="0" smtClean="0">
                <a:latin typeface="나눔바른펜" panose="020B0503000000000000" pitchFamily="50" charset="-127"/>
                <a:ea typeface="나눔바른펜" panose="020B0503000000000000" pitchFamily="50" charset="-127"/>
              </a:rPr>
              <a:t>유리해요</a:t>
            </a:r>
            <a:r>
              <a:rPr lang="en-US" altLang="ko-KR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</a:p>
          <a:p>
            <a:r>
              <a:rPr lang="ko-KR" altLang="en-US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우리나라</a:t>
            </a:r>
            <a:r>
              <a:rPr lang="ko-KR" altLang="en-US" baseline="0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 경제가 발전하고</a:t>
            </a:r>
            <a:r>
              <a:rPr lang="en-US" altLang="ko-KR" baseline="0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baseline="0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우리의 생활이 풍족해진 이유도 적극적으로 무역에 나섰기 때문입니다</a:t>
            </a:r>
            <a:r>
              <a:rPr lang="en-US" altLang="ko-KR" baseline="0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</a:p>
          <a:p>
            <a:r>
              <a:rPr lang="ko-KR" altLang="en-US" baseline="0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자유무역이 확대되어 우리나라가 더 발전하기를 기대해봅니다</a:t>
            </a:r>
            <a:r>
              <a:rPr lang="en-US" altLang="ko-KR" baseline="0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</a:p>
          <a:p>
            <a:r>
              <a:rPr lang="ko-KR" altLang="en-US" baseline="0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수고하셨습니다</a:t>
            </a:r>
            <a:r>
              <a:rPr lang="en-US" altLang="ko-KR" baseline="0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  <a:endParaRPr lang="en-US" altLang="ko-KR" dirty="0"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083D1-75E1-40AD-98A1-4E21E271581B}" type="slidenum">
              <a:rPr lang="ko-KR" altLang="en-US" smtClean="0"/>
              <a:t>13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70692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6F54-89A8-4AB8-9519-5128665039E3}" type="datetimeFigureOut">
              <a:rPr lang="ko-KR" altLang="en-US" smtClean="0"/>
              <a:t>2017-02-03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05587-8F14-4745-A859-B77E08D330C0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66725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6F54-89A8-4AB8-9519-5128665039E3}" type="datetimeFigureOut">
              <a:rPr lang="ko-KR" altLang="en-US" smtClean="0"/>
              <a:t>2017-02-03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05587-8F14-4745-A859-B77E08D330C0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69614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6F54-89A8-4AB8-9519-5128665039E3}" type="datetimeFigureOut">
              <a:rPr lang="ko-KR" altLang="en-US" smtClean="0"/>
              <a:t>2017-02-03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05587-8F14-4745-A859-B77E08D330C0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58319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6F54-89A8-4AB8-9519-5128665039E3}" type="datetimeFigureOut">
              <a:rPr lang="ko-KR" altLang="en-US" smtClean="0"/>
              <a:t>2017-02-03</a:t>
            </a:fld>
            <a:endParaRPr lang="ko-KR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05587-8F14-4745-A859-B77E08D330C0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16468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6F54-89A8-4AB8-9519-5128665039E3}" type="datetimeFigureOut">
              <a:rPr lang="ko-KR" altLang="en-US" smtClean="0"/>
              <a:t>2017-02-03</a:t>
            </a:fld>
            <a:endParaRPr lang="ko-KR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05587-8F14-4745-A859-B77E08D330C0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65642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6F54-89A8-4AB8-9519-5128665039E3}" type="datetimeFigureOut">
              <a:rPr lang="ko-KR" altLang="en-US" smtClean="0"/>
              <a:t>2017-02-03</a:t>
            </a:fld>
            <a:endParaRPr lang="ko-KR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05587-8F14-4745-A859-B77E08D330C0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93956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6F54-89A8-4AB8-9519-5128665039E3}" type="datetimeFigureOut">
              <a:rPr lang="ko-KR" altLang="en-US" smtClean="0"/>
              <a:t>2017-02-03</a:t>
            </a:fld>
            <a:endParaRPr lang="ko-KR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05587-8F14-4745-A859-B77E08D330C0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24452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6F54-89A8-4AB8-9519-5128665039E3}" type="datetimeFigureOut">
              <a:rPr lang="ko-KR" altLang="en-US" smtClean="0"/>
              <a:t>2017-02-03</a:t>
            </a:fld>
            <a:endParaRPr lang="ko-KR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05587-8F14-4745-A859-B77E08D330C0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63770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dirty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6F54-89A8-4AB8-9519-5128665039E3}" type="datetimeFigureOut">
              <a:rPr lang="ko-KR" altLang="en-US" smtClean="0"/>
              <a:t>2017-02-03</a:t>
            </a:fld>
            <a:endParaRPr lang="ko-KR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05587-8F14-4745-A859-B77E08D330C0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04821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6F54-89A8-4AB8-9519-5128665039E3}" type="datetimeFigureOut">
              <a:rPr lang="ko-KR" altLang="en-US" smtClean="0"/>
              <a:t>2017-02-03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05587-8F14-4745-A859-B77E08D330C0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73073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6F54-89A8-4AB8-9519-5128665039E3}" type="datetimeFigureOut">
              <a:rPr lang="ko-KR" altLang="en-US" smtClean="0"/>
              <a:t>2017-02-03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05587-8F14-4745-A859-B77E08D330C0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85230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4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806F54-89A8-4AB8-9519-5128665039E3}" type="datetimeFigureOut">
              <a:rPr lang="ko-KR" altLang="en-US" smtClean="0"/>
              <a:t>2017-02-03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605587-8F14-4745-A859-B77E08D330C0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7404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" y="1347"/>
            <a:ext cx="9142857" cy="6857143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2989306" y="1932372"/>
            <a:ext cx="3240000" cy="1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2932044" y="659917"/>
            <a:ext cx="2996390" cy="1113945"/>
            <a:chOff x="2839470" y="933859"/>
            <a:chExt cx="2996390" cy="1113945"/>
          </a:xfrm>
        </p:grpSpPr>
        <p:sp>
          <p:nvSpPr>
            <p:cNvPr id="6" name="TextBox 5"/>
            <p:cNvSpPr txBox="1"/>
            <p:nvPr/>
          </p:nvSpPr>
          <p:spPr>
            <a:xfrm>
              <a:off x="2839470" y="1290674"/>
              <a:ext cx="1107996" cy="7571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  <a:scene3d>
                <a:camera prst="orthographicFront">
                  <a:rot lat="0" lon="0" rev="0"/>
                </a:camera>
                <a:lightRig rig="threePt" dir="t"/>
              </a:scene3d>
            </a:bodyPr>
            <a:lstStyle>
              <a:defPPr>
                <a:defRPr lang="ko-KR"/>
              </a:defPPr>
              <a:lvl1pPr algn="ctr">
                <a:lnSpc>
                  <a:spcPct val="120000"/>
                </a:lnSpc>
                <a:defRPr sz="4400" b="1">
                  <a:ln w="15875">
                    <a:solidFill>
                      <a:schemeClr val="tx1">
                        <a:alpha val="70000"/>
                      </a:schemeClr>
                    </a:solidFill>
                  </a:ln>
                </a:defRPr>
              </a:lvl1pPr>
            </a:lstStyle>
            <a:p>
              <a:r>
                <a:rPr lang="ko-KR" altLang="en-US" sz="3600" dirty="0">
                  <a:latin typeface="+mn-ea"/>
                </a:rPr>
                <a:t>무역</a:t>
              </a:r>
              <a:endParaRPr lang="ko-KR" altLang="en-US" dirty="0">
                <a:latin typeface="+mn-ea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338060" y="933859"/>
              <a:ext cx="2497800" cy="4247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  <a:scene3d>
                <a:camera prst="orthographicFront">
                  <a:rot lat="0" lon="0" rev="0"/>
                </a:camera>
                <a:lightRig rig="threePt" dir="t"/>
              </a:scene3d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pc="600" dirty="0">
                  <a:ln w="3175">
                    <a:solidFill>
                      <a:schemeClr val="tx1">
                        <a:alpha val="70000"/>
                      </a:schemeClr>
                    </a:solidFill>
                  </a:ln>
                  <a:latin typeface="+mn-ea"/>
                </a:rPr>
                <a:t>초등학생을 위한</a:t>
              </a:r>
              <a:endParaRPr lang="en-US" altLang="ko-KR" spc="600" dirty="0">
                <a:ln w="3175">
                  <a:solidFill>
                    <a:schemeClr val="tx1">
                      <a:alpha val="70000"/>
                    </a:schemeClr>
                  </a:solidFill>
                </a:ln>
                <a:latin typeface="+mn-ea"/>
              </a:endParaRPr>
            </a:p>
          </p:txBody>
        </p:sp>
      </p:grpSp>
      <p:sp>
        <p:nvSpPr>
          <p:cNvPr id="12" name="직사각형 11"/>
          <p:cNvSpPr/>
          <p:nvPr/>
        </p:nvSpPr>
        <p:spPr>
          <a:xfrm>
            <a:off x="2989306" y="486691"/>
            <a:ext cx="3240000" cy="1860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989306" y="689337"/>
            <a:ext cx="3240000" cy="35706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69441" y="643111"/>
            <a:ext cx="2497800" cy="4247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>
              <a:lnSpc>
                <a:spcPct val="120000"/>
              </a:lnSpc>
            </a:pPr>
            <a:r>
              <a:rPr lang="ko-KR" altLang="en-US" spc="600" dirty="0">
                <a:ln w="9525">
                  <a:solidFill>
                    <a:schemeClr val="bg1">
                      <a:alpha val="7000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초등학생을 위한</a:t>
            </a:r>
            <a:endParaRPr lang="en-US" altLang="ko-KR" spc="600" dirty="0">
              <a:ln w="9525">
                <a:solidFill>
                  <a:schemeClr val="bg1">
                    <a:alpha val="7000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pic>
        <p:nvPicPr>
          <p:cNvPr id="17" name="Picture 2" descr="C:\Users\kocia\Pictures\무역협회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2470" y="239158"/>
            <a:ext cx="1687148" cy="434539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4026909" y="980728"/>
            <a:ext cx="2237279" cy="6916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 algn="ctr">
              <a:lnSpc>
                <a:spcPct val="120000"/>
              </a:lnSpc>
              <a:defRPr sz="4400" b="1">
                <a:ln w="15875">
                  <a:solidFill>
                    <a:schemeClr val="tx1">
                      <a:alpha val="70000"/>
                    </a:schemeClr>
                  </a:solidFill>
                </a:ln>
              </a:defRPr>
            </a:lvl1pPr>
          </a:lstStyle>
          <a:p>
            <a:pPr algn="dist"/>
            <a:r>
              <a:rPr lang="en-US" altLang="ko-KR" sz="3600" dirty="0">
                <a:latin typeface="+mn-ea"/>
              </a:rPr>
              <a:t>KEYNOTE</a:t>
            </a:r>
            <a:endParaRPr lang="ko-KR" altLang="en-US" sz="36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67085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kocia\Pictures\무역협회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2470" y="210583"/>
            <a:ext cx="1687148" cy="434539"/>
          </a:xfrm>
          <a:prstGeom prst="rect">
            <a:avLst/>
          </a:prstGeom>
          <a:noFill/>
        </p:spPr>
      </p:pic>
      <p:sp>
        <p:nvSpPr>
          <p:cNvPr id="4" name="직사각형 3"/>
          <p:cNvSpPr/>
          <p:nvPr/>
        </p:nvSpPr>
        <p:spPr>
          <a:xfrm>
            <a:off x="0" y="878615"/>
            <a:ext cx="9144000" cy="37025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44369" y="1650410"/>
            <a:ext cx="5764720" cy="225292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 algn="ctr">
              <a:lnSpc>
                <a:spcPct val="120000"/>
              </a:lnSpc>
              <a:defRPr sz="4000" b="1">
                <a:ln w="15875">
                  <a:solidFill>
                    <a:schemeClr val="bg1">
                      <a:alpha val="70000"/>
                    </a:schemeClr>
                  </a:solidFill>
                </a:ln>
                <a:solidFill>
                  <a:schemeClr val="bg1"/>
                </a:solidFill>
              </a:defRPr>
            </a:lvl1pPr>
          </a:lstStyle>
          <a:p>
            <a:pPr>
              <a:lnSpc>
                <a:spcPct val="130000"/>
              </a:lnSpc>
            </a:pPr>
            <a:r>
              <a:rPr lang="ko-KR" altLang="en-US" sz="5400" spc="-300" dirty="0">
                <a:ln w="0">
                  <a:solidFill>
                    <a:schemeClr val="tx1">
                      <a:alpha val="60000"/>
                    </a:schemeClr>
                  </a:solidFill>
                </a:ln>
                <a:solidFill>
                  <a:srgbClr val="3A3A3C"/>
                </a:solidFill>
                <a:latin typeface="+mn-ea"/>
              </a:rPr>
              <a:t>나라마다 고민해</a:t>
            </a:r>
            <a:r>
              <a:rPr lang="en-US" altLang="ko-KR" sz="5400" spc="-300" dirty="0">
                <a:ln w="0">
                  <a:solidFill>
                    <a:schemeClr val="tx1">
                      <a:alpha val="60000"/>
                    </a:schemeClr>
                  </a:solidFill>
                </a:ln>
                <a:solidFill>
                  <a:srgbClr val="3A3A3C"/>
                </a:solidFill>
                <a:latin typeface="+mn-ea"/>
              </a:rPr>
              <a:t>,</a:t>
            </a:r>
          </a:p>
          <a:p>
            <a:pPr>
              <a:lnSpc>
                <a:spcPct val="130000"/>
              </a:lnSpc>
            </a:pPr>
            <a:r>
              <a:rPr lang="ko-KR" altLang="en-US" sz="5400" spc="-300" dirty="0">
                <a:ln w="0">
                  <a:solidFill>
                    <a:schemeClr val="tx1">
                      <a:alpha val="60000"/>
                    </a:schemeClr>
                  </a:solidFill>
                </a:ln>
                <a:solidFill>
                  <a:srgbClr val="3A3A3C"/>
                </a:solidFill>
                <a:latin typeface="+mn-ea"/>
              </a:rPr>
              <a:t>자유무역</a:t>
            </a:r>
            <a:r>
              <a:rPr lang="en-US" altLang="ko-KR" sz="5400" spc="-300" dirty="0">
                <a:ln w="0">
                  <a:solidFill>
                    <a:schemeClr val="tx1">
                      <a:alpha val="60000"/>
                    </a:schemeClr>
                  </a:solidFill>
                </a:ln>
                <a:solidFill>
                  <a:srgbClr val="3A3A3C"/>
                </a:solidFill>
                <a:latin typeface="+mn-ea"/>
              </a:rPr>
              <a:t>, </a:t>
            </a:r>
            <a:r>
              <a:rPr lang="ko-KR" altLang="en-US" sz="5400" spc="-300" dirty="0">
                <a:ln w="0">
                  <a:solidFill>
                    <a:schemeClr val="tx1">
                      <a:alpha val="60000"/>
                    </a:schemeClr>
                  </a:solidFill>
                </a:ln>
                <a:solidFill>
                  <a:srgbClr val="3A3A3C"/>
                </a:solidFill>
                <a:latin typeface="+mn-ea"/>
              </a:rPr>
              <a:t>보호무역</a:t>
            </a:r>
          </a:p>
        </p:txBody>
      </p:sp>
      <p:grpSp>
        <p:nvGrpSpPr>
          <p:cNvPr id="11" name="그룹 10"/>
          <p:cNvGrpSpPr/>
          <p:nvPr/>
        </p:nvGrpSpPr>
        <p:grpSpPr>
          <a:xfrm>
            <a:off x="7488324" y="237755"/>
            <a:ext cx="1435380" cy="387798"/>
            <a:chOff x="7560325" y="237755"/>
            <a:chExt cx="1435380" cy="387798"/>
          </a:xfrm>
        </p:grpSpPr>
        <p:sp>
          <p:nvSpPr>
            <p:cNvPr id="3" name="모서리가 둥근 직사각형 2"/>
            <p:cNvSpPr/>
            <p:nvPr/>
          </p:nvSpPr>
          <p:spPr>
            <a:xfrm>
              <a:off x="7560325" y="258928"/>
              <a:ext cx="1435380" cy="35689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+mn-ea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615814" y="237755"/>
              <a:ext cx="1263487" cy="38779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  <a:scene3d>
                <a:camera prst="orthographicFront">
                  <a:rot lat="0" lon="0" rev="0"/>
                </a:camera>
                <a:lightRig rig="threePt" dir="t"/>
              </a:scene3d>
            </a:bodyPr>
            <a:lstStyle/>
            <a:p>
              <a:pPr algn="r">
                <a:lnSpc>
                  <a:spcPct val="120000"/>
                </a:lnSpc>
              </a:pPr>
              <a:r>
                <a:rPr lang="ko-KR" altLang="en-US" sz="1600" dirty="0">
                  <a:ln w="9525">
                    <a:solidFill>
                      <a:schemeClr val="tx1">
                        <a:alpha val="70000"/>
                      </a:schemeClr>
                    </a:solidFill>
                  </a:ln>
                  <a:latin typeface="+mn-ea"/>
                </a:rPr>
                <a:t>초등 </a:t>
              </a:r>
              <a:r>
                <a:rPr lang="en-US" altLang="ko-KR" sz="1600" dirty="0">
                  <a:ln w="9525">
                    <a:solidFill>
                      <a:schemeClr val="tx1">
                        <a:alpha val="70000"/>
                      </a:schemeClr>
                    </a:solidFill>
                  </a:ln>
                  <a:latin typeface="+mn-ea"/>
                </a:rPr>
                <a:t>5 </a:t>
              </a:r>
              <a:r>
                <a:rPr lang="ko-KR" altLang="en-US" sz="1600" dirty="0">
                  <a:ln w="9525">
                    <a:solidFill>
                      <a:schemeClr val="tx1">
                        <a:alpha val="70000"/>
                      </a:schemeClr>
                    </a:solidFill>
                  </a:ln>
                  <a:latin typeface="+mn-ea"/>
                </a:rPr>
                <a:t>차시</a:t>
              </a:r>
              <a:endParaRPr lang="en-US" altLang="ko-KR" sz="1600" dirty="0">
                <a:ln w="9525">
                  <a:solidFill>
                    <a:schemeClr val="tx1">
                      <a:alpha val="70000"/>
                    </a:schemeClr>
                  </a:solidFill>
                </a:ln>
                <a:latin typeface="+mn-ea"/>
              </a:endParaRPr>
            </a:p>
          </p:txBody>
        </p:sp>
      </p:grp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1" t="20815" r="59273"/>
          <a:stretch/>
        </p:blipFill>
        <p:spPr>
          <a:xfrm>
            <a:off x="539552" y="2132855"/>
            <a:ext cx="2520280" cy="472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852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878615"/>
            <a:ext cx="9144000" cy="37025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9592" y="1130309"/>
            <a:ext cx="1749197" cy="68326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 algn="ctr">
              <a:lnSpc>
                <a:spcPct val="120000"/>
              </a:lnSpc>
              <a:defRPr sz="4000" b="1">
                <a:ln w="15875">
                  <a:solidFill>
                    <a:schemeClr val="bg1">
                      <a:alpha val="70000"/>
                    </a:schemeClr>
                  </a:solidFill>
                </a:ln>
                <a:solidFill>
                  <a:schemeClr val="bg1"/>
                </a:solidFill>
              </a:defRPr>
            </a:lvl1pPr>
          </a:lstStyle>
          <a:p>
            <a:r>
              <a:rPr lang="ko-KR" altLang="en-US" sz="3200" spc="-150" dirty="0">
                <a:ln w="0">
                  <a:solidFill>
                    <a:schemeClr val="tx1">
                      <a:alpha val="60000"/>
                    </a:schemeClr>
                  </a:solidFill>
                </a:ln>
                <a:solidFill>
                  <a:srgbClr val="3A3A3C"/>
                </a:solidFill>
                <a:latin typeface="+mn-ea"/>
              </a:rPr>
              <a:t>학습목표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1528811" y="1906228"/>
            <a:ext cx="486905" cy="5542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1" t="20815" r="59273"/>
          <a:stretch/>
        </p:blipFill>
        <p:spPr>
          <a:xfrm>
            <a:off x="539552" y="2132855"/>
            <a:ext cx="2520280" cy="4724999"/>
          </a:xfrm>
          <a:prstGeom prst="rect">
            <a:avLst/>
          </a:prstGeom>
        </p:spPr>
      </p:pic>
      <p:grpSp>
        <p:nvGrpSpPr>
          <p:cNvPr id="13" name="그룹 12"/>
          <p:cNvGrpSpPr/>
          <p:nvPr/>
        </p:nvGrpSpPr>
        <p:grpSpPr>
          <a:xfrm>
            <a:off x="7488324" y="237755"/>
            <a:ext cx="1435380" cy="387798"/>
            <a:chOff x="7560325" y="237755"/>
            <a:chExt cx="1435380" cy="387798"/>
          </a:xfrm>
        </p:grpSpPr>
        <p:sp>
          <p:nvSpPr>
            <p:cNvPr id="14" name="모서리가 둥근 직사각형 13"/>
            <p:cNvSpPr/>
            <p:nvPr/>
          </p:nvSpPr>
          <p:spPr>
            <a:xfrm>
              <a:off x="7560325" y="258928"/>
              <a:ext cx="1435380" cy="35689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+mn-ea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615814" y="237755"/>
              <a:ext cx="1263487" cy="38779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  <a:scene3d>
                <a:camera prst="orthographicFront">
                  <a:rot lat="0" lon="0" rev="0"/>
                </a:camera>
                <a:lightRig rig="threePt" dir="t"/>
              </a:scene3d>
            </a:bodyPr>
            <a:lstStyle/>
            <a:p>
              <a:pPr algn="r">
                <a:lnSpc>
                  <a:spcPct val="120000"/>
                </a:lnSpc>
              </a:pPr>
              <a:r>
                <a:rPr lang="ko-KR" altLang="en-US" sz="1600" dirty="0">
                  <a:ln w="9525">
                    <a:solidFill>
                      <a:schemeClr val="tx1">
                        <a:alpha val="70000"/>
                      </a:schemeClr>
                    </a:solidFill>
                  </a:ln>
                  <a:latin typeface="+mn-ea"/>
                </a:rPr>
                <a:t>초등 </a:t>
              </a:r>
              <a:r>
                <a:rPr lang="en-US" altLang="ko-KR" sz="1600" dirty="0">
                  <a:ln w="9525">
                    <a:solidFill>
                      <a:schemeClr val="tx1">
                        <a:alpha val="70000"/>
                      </a:schemeClr>
                    </a:solidFill>
                  </a:ln>
                  <a:latin typeface="+mn-ea"/>
                </a:rPr>
                <a:t>5 </a:t>
              </a:r>
              <a:r>
                <a:rPr lang="ko-KR" altLang="en-US" sz="1600" dirty="0">
                  <a:ln w="9525">
                    <a:solidFill>
                      <a:schemeClr val="tx1">
                        <a:alpha val="70000"/>
                      </a:schemeClr>
                    </a:solidFill>
                  </a:ln>
                  <a:latin typeface="+mn-ea"/>
                </a:rPr>
                <a:t>차시</a:t>
              </a:r>
              <a:endParaRPr lang="en-US" altLang="ko-KR" sz="1600" dirty="0">
                <a:ln w="9525">
                  <a:solidFill>
                    <a:schemeClr val="tx1">
                      <a:alpha val="70000"/>
                    </a:schemeClr>
                  </a:solidFill>
                </a:ln>
                <a:latin typeface="+mn-ea"/>
              </a:endParaRPr>
            </a:p>
          </p:txBody>
        </p:sp>
      </p:grpSp>
      <p:pic>
        <p:nvPicPr>
          <p:cNvPr id="16" name="Picture 2" descr="C:\Users\kocia\Pictures\무역협회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2470" y="210583"/>
            <a:ext cx="1687148" cy="434539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3193931" y="1498230"/>
            <a:ext cx="5822428" cy="209288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 marL="457200" indent="-457200">
              <a:lnSpc>
                <a:spcPct val="130000"/>
              </a:lnSpc>
              <a:buFont typeface="+mj-lt"/>
              <a:buAutoNum type="arabicPeriod"/>
              <a:defRPr sz="2000" spc="-150">
                <a:ln w="6350">
                  <a:solidFill>
                    <a:schemeClr val="tx1">
                      <a:alpha val="40000"/>
                    </a:schemeClr>
                  </a:solidFill>
                </a:ln>
              </a:defRPr>
            </a:lvl1pPr>
          </a:lstStyle>
          <a:p>
            <a:r>
              <a:rPr lang="ko-KR" altLang="en-US" dirty="0">
                <a:latin typeface="+mn-ea"/>
              </a:rPr>
              <a:t>자유무역과 보호무역의 개념을 설명할 수 있어요</a:t>
            </a:r>
            <a:r>
              <a:rPr lang="en-US" altLang="ko-KR" dirty="0">
                <a:latin typeface="+mn-ea"/>
              </a:rPr>
              <a:t>.</a:t>
            </a:r>
          </a:p>
          <a:p>
            <a:endParaRPr lang="ko-KR" altLang="ko-KR" dirty="0">
              <a:latin typeface="+mn-ea"/>
            </a:endParaRPr>
          </a:p>
          <a:p>
            <a:r>
              <a:rPr lang="ko-KR" altLang="en-US" dirty="0">
                <a:latin typeface="+mn-ea"/>
              </a:rPr>
              <a:t>자유무역과 보호무역의 장점을 나열할 수 있어요</a:t>
            </a:r>
            <a:r>
              <a:rPr lang="en-US" altLang="ko-KR" dirty="0">
                <a:latin typeface="+mn-ea"/>
              </a:rPr>
              <a:t>.</a:t>
            </a:r>
          </a:p>
          <a:p>
            <a:endParaRPr lang="ko-KR" altLang="ko-KR" dirty="0">
              <a:latin typeface="+mn-ea"/>
            </a:endParaRPr>
          </a:p>
          <a:p>
            <a:r>
              <a:rPr lang="en-US" altLang="ko-KR" dirty="0">
                <a:latin typeface="+mn-ea"/>
              </a:rPr>
              <a:t>WTO</a:t>
            </a:r>
            <a:r>
              <a:rPr lang="ko-KR" altLang="en-US" dirty="0">
                <a:latin typeface="+mn-ea"/>
              </a:rPr>
              <a:t>의 역할을 </a:t>
            </a:r>
            <a:r>
              <a:rPr lang="ko-KR" altLang="ko-KR" dirty="0">
                <a:latin typeface="+mn-ea"/>
              </a:rPr>
              <a:t>제시</a:t>
            </a:r>
            <a:r>
              <a:rPr lang="ko-KR" altLang="en-US" dirty="0">
                <a:latin typeface="+mn-ea"/>
              </a:rPr>
              <a:t>할 수 있어요</a:t>
            </a:r>
            <a:r>
              <a:rPr lang="en-US" altLang="ko-KR" dirty="0">
                <a:latin typeface="+mn-ea"/>
              </a:rPr>
              <a:t>.</a:t>
            </a:r>
            <a:endParaRPr lang="ko-KR" altLang="en-US" dirty="0">
              <a:latin typeface="+mn-ea"/>
            </a:endParaRPr>
          </a:p>
        </p:txBody>
      </p:sp>
      <p:grpSp>
        <p:nvGrpSpPr>
          <p:cNvPr id="17" name="그룹 34"/>
          <p:cNvGrpSpPr/>
          <p:nvPr/>
        </p:nvGrpSpPr>
        <p:grpSpPr>
          <a:xfrm>
            <a:off x="3164587" y="1580096"/>
            <a:ext cx="504135" cy="473849"/>
            <a:chOff x="4193858" y="2267658"/>
            <a:chExt cx="704375" cy="662060"/>
          </a:xfrm>
        </p:grpSpPr>
        <p:sp>
          <p:nvSpPr>
            <p:cNvPr id="18" name="직사각형 17"/>
            <p:cNvSpPr/>
            <p:nvPr/>
          </p:nvSpPr>
          <p:spPr>
            <a:xfrm rot="18900000">
              <a:off x="4347476" y="2460936"/>
              <a:ext cx="550757" cy="468782"/>
            </a:xfrm>
            <a:prstGeom prst="rect">
              <a:avLst/>
            </a:prstGeom>
            <a:gradFill>
              <a:gsLst>
                <a:gs pos="0">
                  <a:schemeClr val="tx1">
                    <a:alpha val="13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 b="1" dirty="0">
                <a:latin typeface="+mn-ea"/>
              </a:endParaRPr>
            </a:p>
          </p:txBody>
        </p:sp>
        <p:sp>
          <p:nvSpPr>
            <p:cNvPr id="19" name="타원 18"/>
            <p:cNvSpPr/>
            <p:nvPr/>
          </p:nvSpPr>
          <p:spPr>
            <a:xfrm>
              <a:off x="4193858" y="2267658"/>
              <a:ext cx="513642" cy="513642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>
                  <a:ln w="6350">
                    <a:solidFill>
                      <a:sysClr val="windowText" lastClr="000000">
                        <a:alpha val="40000"/>
                      </a:sysClr>
                    </a:solidFill>
                  </a:ln>
                  <a:solidFill>
                    <a:sysClr val="windowText" lastClr="000000"/>
                  </a:solidFill>
                  <a:latin typeface="+mn-ea"/>
                </a:rPr>
                <a:t>1</a:t>
              </a:r>
              <a:endParaRPr lang="ko-KR" altLang="en-US" b="1" dirty="0">
                <a:ln w="6350">
                  <a:solidFill>
                    <a:sysClr val="windowText" lastClr="000000">
                      <a:alpha val="40000"/>
                    </a:sysClr>
                  </a:solidFill>
                </a:ln>
                <a:solidFill>
                  <a:sysClr val="windowText" lastClr="000000"/>
                </a:solidFill>
                <a:latin typeface="+mn-ea"/>
              </a:endParaRPr>
            </a:p>
          </p:txBody>
        </p:sp>
      </p:grpSp>
      <p:grpSp>
        <p:nvGrpSpPr>
          <p:cNvPr id="26" name="그룹 34"/>
          <p:cNvGrpSpPr/>
          <p:nvPr/>
        </p:nvGrpSpPr>
        <p:grpSpPr>
          <a:xfrm>
            <a:off x="3164587" y="2374280"/>
            <a:ext cx="504135" cy="473849"/>
            <a:chOff x="4193858" y="2267658"/>
            <a:chExt cx="704375" cy="662060"/>
          </a:xfrm>
        </p:grpSpPr>
        <p:sp>
          <p:nvSpPr>
            <p:cNvPr id="27" name="직사각형 26"/>
            <p:cNvSpPr/>
            <p:nvPr/>
          </p:nvSpPr>
          <p:spPr>
            <a:xfrm rot="18900000">
              <a:off x="4347476" y="2460936"/>
              <a:ext cx="550757" cy="468782"/>
            </a:xfrm>
            <a:prstGeom prst="rect">
              <a:avLst/>
            </a:prstGeom>
            <a:gradFill>
              <a:gsLst>
                <a:gs pos="0">
                  <a:schemeClr val="tx1">
                    <a:alpha val="13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 b="1" dirty="0">
                <a:latin typeface="+mn-ea"/>
              </a:endParaRPr>
            </a:p>
          </p:txBody>
        </p:sp>
        <p:sp>
          <p:nvSpPr>
            <p:cNvPr id="28" name="타원 27"/>
            <p:cNvSpPr/>
            <p:nvPr/>
          </p:nvSpPr>
          <p:spPr>
            <a:xfrm>
              <a:off x="4193858" y="2267658"/>
              <a:ext cx="513642" cy="513642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>
                  <a:ln w="6350">
                    <a:solidFill>
                      <a:sysClr val="windowText" lastClr="000000">
                        <a:alpha val="40000"/>
                      </a:sysClr>
                    </a:solidFill>
                  </a:ln>
                  <a:solidFill>
                    <a:sysClr val="windowText" lastClr="000000"/>
                  </a:solidFill>
                  <a:latin typeface="+mn-ea"/>
                </a:rPr>
                <a:t>2</a:t>
              </a:r>
              <a:endParaRPr lang="ko-KR" altLang="en-US" b="1" dirty="0">
                <a:ln w="6350">
                  <a:solidFill>
                    <a:sysClr val="windowText" lastClr="000000">
                      <a:alpha val="40000"/>
                    </a:sysClr>
                  </a:solidFill>
                </a:ln>
                <a:solidFill>
                  <a:sysClr val="windowText" lastClr="000000"/>
                </a:solidFill>
                <a:latin typeface="+mn-ea"/>
              </a:endParaRPr>
            </a:p>
          </p:txBody>
        </p:sp>
      </p:grpSp>
      <p:grpSp>
        <p:nvGrpSpPr>
          <p:cNvPr id="29" name="그룹 34"/>
          <p:cNvGrpSpPr/>
          <p:nvPr/>
        </p:nvGrpSpPr>
        <p:grpSpPr>
          <a:xfrm>
            <a:off x="3164587" y="3165364"/>
            <a:ext cx="504135" cy="473849"/>
            <a:chOff x="4193858" y="2267658"/>
            <a:chExt cx="704375" cy="662060"/>
          </a:xfrm>
        </p:grpSpPr>
        <p:sp>
          <p:nvSpPr>
            <p:cNvPr id="30" name="직사각형 29"/>
            <p:cNvSpPr/>
            <p:nvPr/>
          </p:nvSpPr>
          <p:spPr>
            <a:xfrm rot="18900000">
              <a:off x="4347476" y="2460936"/>
              <a:ext cx="550757" cy="468782"/>
            </a:xfrm>
            <a:prstGeom prst="rect">
              <a:avLst/>
            </a:prstGeom>
            <a:gradFill>
              <a:gsLst>
                <a:gs pos="0">
                  <a:schemeClr val="tx1">
                    <a:alpha val="13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 b="1" dirty="0">
                <a:latin typeface="+mn-ea"/>
              </a:endParaRPr>
            </a:p>
          </p:txBody>
        </p:sp>
        <p:sp>
          <p:nvSpPr>
            <p:cNvPr id="31" name="타원 30"/>
            <p:cNvSpPr/>
            <p:nvPr/>
          </p:nvSpPr>
          <p:spPr>
            <a:xfrm>
              <a:off x="4193858" y="2267658"/>
              <a:ext cx="513642" cy="513642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>
                  <a:ln w="6350">
                    <a:solidFill>
                      <a:schemeClr val="bg1">
                        <a:alpha val="4000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3</a:t>
              </a:r>
              <a:endParaRPr lang="ko-KR" altLang="en-US" b="1" dirty="0">
                <a:ln w="6350">
                  <a:solidFill>
                    <a:schemeClr val="bg1">
                      <a:alpha val="40000"/>
                    </a:schemeClr>
                  </a:solidFill>
                </a:ln>
                <a:solidFill>
                  <a:schemeClr val="bg1"/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8074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165351" y="143381"/>
            <a:ext cx="2813591" cy="60939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 algn="ctr">
              <a:lnSpc>
                <a:spcPct val="120000"/>
              </a:lnSpc>
              <a:defRPr sz="2800" b="1" spc="-150">
                <a:ln w="0">
                  <a:solidFill>
                    <a:schemeClr val="tx1">
                      <a:alpha val="60000"/>
                    </a:schemeClr>
                  </a:solidFill>
                </a:ln>
                <a:solidFill>
                  <a:srgbClr val="3A3A3C"/>
                </a:solidFill>
              </a:defRPr>
            </a:lvl1pPr>
          </a:lstStyle>
          <a:p>
            <a:r>
              <a:rPr lang="ko-KR" altLang="en-US" dirty="0">
                <a:latin typeface="+mn-ea"/>
              </a:rPr>
              <a:t>어떤 느낌인가요</a:t>
            </a:r>
            <a:r>
              <a:rPr lang="en-US" altLang="ko-KR" dirty="0">
                <a:latin typeface="+mn-ea"/>
              </a:rPr>
              <a:t>?</a:t>
            </a:r>
            <a:endParaRPr lang="ko-KR" altLang="en-US" dirty="0">
              <a:latin typeface="+mn-ea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0" y="872716"/>
            <a:ext cx="9144000" cy="57966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9" name="Picture 2" descr="C:\Users\kocia\Pictures\무역협회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2470" y="269758"/>
            <a:ext cx="1329623" cy="342455"/>
          </a:xfrm>
          <a:prstGeom prst="rect">
            <a:avLst/>
          </a:prstGeom>
          <a:noFill/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236" y="2835007"/>
            <a:ext cx="2130773" cy="213077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254806" y="2511621"/>
            <a:ext cx="915635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 algn="ctr">
              <a:lnSpc>
                <a:spcPct val="120000"/>
              </a:lnSpc>
              <a:defRPr sz="2800" b="1" spc="-150">
                <a:ln w="0">
                  <a:solidFill>
                    <a:schemeClr val="tx1">
                      <a:alpha val="60000"/>
                    </a:schemeClr>
                  </a:solidFill>
                </a:ln>
                <a:solidFill>
                  <a:srgbClr val="3A3A3C"/>
                </a:solidFill>
              </a:defRPr>
            </a:lvl1pPr>
          </a:lstStyle>
          <a:p>
            <a:r>
              <a:rPr lang="ko-KR" altLang="en-US" sz="3000" dirty="0">
                <a:latin typeface="+mn-ea"/>
              </a:rPr>
              <a:t>무역</a:t>
            </a:r>
          </a:p>
        </p:txBody>
      </p:sp>
      <p:sp>
        <p:nvSpPr>
          <p:cNvPr id="18" name="타원형 설명선 67"/>
          <p:cNvSpPr/>
          <p:nvPr/>
        </p:nvSpPr>
        <p:spPr>
          <a:xfrm>
            <a:off x="5154121" y="5076528"/>
            <a:ext cx="1355385" cy="1019326"/>
          </a:xfrm>
          <a:prstGeom prst="wedgeEllipseCallout">
            <a:avLst>
              <a:gd name="adj1" fmla="val 23745"/>
              <a:gd name="adj2" fmla="val -67974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256090" y="5407945"/>
            <a:ext cx="11514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2000" spc="-150">
                <a:ln w="6350">
                  <a:solidFill>
                    <a:schemeClr val="tx1">
                      <a:alpha val="40000"/>
                    </a:schemeClr>
                  </a:solidFill>
                </a:ln>
              </a:defRPr>
            </a:lvl1pPr>
          </a:lstStyle>
          <a:p>
            <a:r>
              <a:rPr lang="ko-KR" altLang="en-US" dirty="0">
                <a:latin typeface="+mn-ea"/>
              </a:rPr>
              <a:t>필요해</a:t>
            </a:r>
            <a:r>
              <a:rPr lang="en-US" altLang="ko-KR" dirty="0">
                <a:latin typeface="+mn-ea"/>
              </a:rPr>
              <a:t>!</a:t>
            </a:r>
            <a:endParaRPr lang="ko-KR" altLang="en-US" dirty="0">
              <a:latin typeface="+mn-ea"/>
            </a:endParaRPr>
          </a:p>
        </p:txBody>
      </p:sp>
      <p:sp>
        <p:nvSpPr>
          <p:cNvPr id="20" name="타원형 설명선 67"/>
          <p:cNvSpPr/>
          <p:nvPr/>
        </p:nvSpPr>
        <p:spPr>
          <a:xfrm>
            <a:off x="7056897" y="5000417"/>
            <a:ext cx="1355385" cy="1019326"/>
          </a:xfrm>
          <a:prstGeom prst="wedgeEllipseCallout">
            <a:avLst>
              <a:gd name="adj1" fmla="val -23877"/>
              <a:gd name="adj2" fmla="val -66215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158866" y="5335375"/>
            <a:ext cx="11514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2000" spc="-150">
                <a:ln w="6350">
                  <a:solidFill>
                    <a:schemeClr val="tx1">
                      <a:alpha val="40000"/>
                    </a:schemeClr>
                  </a:solidFill>
                </a:ln>
              </a:defRPr>
            </a:lvl1pPr>
          </a:lstStyle>
          <a:p>
            <a:r>
              <a:rPr lang="ko-KR" altLang="en-US" dirty="0">
                <a:latin typeface="+mn-ea"/>
              </a:rPr>
              <a:t>나빠</a:t>
            </a:r>
            <a:r>
              <a:rPr lang="en-US" altLang="ko-KR" dirty="0">
                <a:latin typeface="+mn-ea"/>
              </a:rPr>
              <a:t>!</a:t>
            </a:r>
          </a:p>
        </p:txBody>
      </p:sp>
      <p:sp>
        <p:nvSpPr>
          <p:cNvPr id="22" name="타원형 설명선 67"/>
          <p:cNvSpPr/>
          <p:nvPr/>
        </p:nvSpPr>
        <p:spPr>
          <a:xfrm>
            <a:off x="5148064" y="1556792"/>
            <a:ext cx="1355385" cy="1019326"/>
          </a:xfrm>
          <a:prstGeom prst="wedgeEllipseCallout">
            <a:avLst>
              <a:gd name="adj1" fmla="val 12643"/>
              <a:gd name="adj2" fmla="val 68721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232104" y="1890554"/>
            <a:ext cx="11514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2000" spc="-150">
                <a:ln w="6350">
                  <a:solidFill>
                    <a:schemeClr val="tx1">
                      <a:alpha val="40000"/>
                    </a:schemeClr>
                  </a:solidFill>
                </a:ln>
              </a:defRPr>
            </a:lvl1pPr>
          </a:lstStyle>
          <a:p>
            <a:r>
              <a:rPr lang="ko-KR" altLang="en-US" dirty="0">
                <a:latin typeface="+mn-ea"/>
              </a:rPr>
              <a:t>방해야</a:t>
            </a:r>
            <a:r>
              <a:rPr lang="en-US" altLang="ko-KR" dirty="0">
                <a:latin typeface="+mn-ea"/>
              </a:rPr>
              <a:t>!</a:t>
            </a:r>
            <a:endParaRPr lang="ko-KR" altLang="en-US" dirty="0">
              <a:latin typeface="+mn-ea"/>
            </a:endParaRPr>
          </a:p>
        </p:txBody>
      </p:sp>
      <p:sp>
        <p:nvSpPr>
          <p:cNvPr id="24" name="타원형 설명선 67"/>
          <p:cNvSpPr/>
          <p:nvPr/>
        </p:nvSpPr>
        <p:spPr>
          <a:xfrm>
            <a:off x="7056897" y="1556792"/>
            <a:ext cx="1355385" cy="1019326"/>
          </a:xfrm>
          <a:prstGeom prst="wedgeEllipseCallout">
            <a:avLst>
              <a:gd name="adj1" fmla="val -20428"/>
              <a:gd name="adj2" fmla="val 68721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056897" y="1682879"/>
            <a:ext cx="13381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2000" spc="-150">
                <a:ln w="6350">
                  <a:solidFill>
                    <a:schemeClr val="tx1">
                      <a:alpha val="40000"/>
                    </a:schemeClr>
                  </a:solidFill>
                </a:ln>
              </a:defRPr>
            </a:lvl1pPr>
          </a:lstStyle>
          <a:p>
            <a:r>
              <a:rPr lang="ko-KR" altLang="en-US" dirty="0">
                <a:latin typeface="+mn-ea"/>
              </a:rPr>
              <a:t>잘 </a:t>
            </a:r>
            <a:endParaRPr lang="en-US" altLang="ko-KR" dirty="0">
              <a:latin typeface="+mn-ea"/>
            </a:endParaRPr>
          </a:p>
          <a:p>
            <a:r>
              <a:rPr lang="ko-KR" altLang="en-US" dirty="0">
                <a:latin typeface="+mn-ea"/>
              </a:rPr>
              <a:t>모르겠어</a:t>
            </a:r>
            <a:r>
              <a:rPr lang="en-US" altLang="ko-KR" dirty="0">
                <a:latin typeface="+mn-ea"/>
              </a:rPr>
              <a:t>!</a:t>
            </a:r>
            <a:endParaRPr lang="ko-KR" altLang="en-US" dirty="0">
              <a:latin typeface="+mn-ea"/>
            </a:endParaRPr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772" y="2146363"/>
            <a:ext cx="3249349" cy="324934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866627" y="2546793"/>
            <a:ext cx="915635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 anchor="ctr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 algn="ctr">
              <a:lnSpc>
                <a:spcPct val="120000"/>
              </a:lnSpc>
              <a:defRPr sz="2800" b="1" spc="-150">
                <a:ln w="0">
                  <a:solidFill>
                    <a:schemeClr val="tx1">
                      <a:alpha val="60000"/>
                    </a:schemeClr>
                  </a:solidFill>
                </a:ln>
                <a:solidFill>
                  <a:srgbClr val="3A3A3C"/>
                </a:solidFill>
              </a:defRPr>
            </a:lvl1pPr>
          </a:lstStyle>
          <a:p>
            <a:r>
              <a:rPr lang="ko-KR" altLang="en-US" sz="3000" dirty="0">
                <a:latin typeface="+mn-ea"/>
              </a:rPr>
              <a:t>장벽</a:t>
            </a:r>
          </a:p>
        </p:txBody>
      </p:sp>
    </p:spTree>
    <p:extLst>
      <p:ext uri="{BB962C8B-B14F-4D97-AF65-F5344CB8AC3E}">
        <p14:creationId xmlns:p14="http://schemas.microsoft.com/office/powerpoint/2010/main" val="741420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/>
      <p:bldP spid="24" grpId="0" animBg="1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581859" y="143381"/>
            <a:ext cx="3980578" cy="60939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 algn="ctr">
              <a:lnSpc>
                <a:spcPct val="120000"/>
              </a:lnSpc>
              <a:defRPr sz="2800" b="1" spc="-150">
                <a:ln w="0">
                  <a:solidFill>
                    <a:schemeClr val="tx1">
                      <a:alpha val="60000"/>
                    </a:schemeClr>
                  </a:solidFill>
                </a:ln>
                <a:solidFill>
                  <a:srgbClr val="3A3A3C"/>
                </a:solidFill>
              </a:defRPr>
            </a:lvl1pPr>
          </a:lstStyle>
          <a:p>
            <a:r>
              <a:rPr lang="ko-KR" altLang="en-US" dirty="0">
                <a:latin typeface="+mn-ea"/>
              </a:rPr>
              <a:t>자유와 보호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>
                <a:latin typeface="+mn-ea"/>
              </a:rPr>
              <a:t>그리고 무역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9955" y="1052736"/>
            <a:ext cx="1107996" cy="5355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>
              <a:lnSpc>
                <a:spcPct val="120000"/>
              </a:lnSpc>
            </a:pPr>
            <a:r>
              <a:rPr lang="ko-KR" altLang="en-US" sz="2400" dirty="0">
                <a:ln w="9525">
                  <a:solidFill>
                    <a:schemeClr val="tx1">
                      <a:alpha val="70000"/>
                    </a:schemeClr>
                  </a:solidFill>
                </a:ln>
                <a:latin typeface="+mn-ea"/>
              </a:rPr>
              <a:t>소제목</a:t>
            </a:r>
            <a:endParaRPr lang="en-US" altLang="ko-KR" sz="2400" dirty="0">
              <a:ln w="9525">
                <a:solidFill>
                  <a:schemeClr val="tx1">
                    <a:alpha val="70000"/>
                  </a:schemeClr>
                </a:solidFill>
              </a:ln>
              <a:latin typeface="+mn-ea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0" y="872716"/>
            <a:ext cx="9144000" cy="57966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9" name="Picture 2" descr="C:\Users\kocia\Pictures\무역협회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2470" y="269758"/>
            <a:ext cx="1329623" cy="342455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815571" y="2979573"/>
            <a:ext cx="3047630" cy="233294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 indent="0">
              <a:lnSpc>
                <a:spcPct val="130000"/>
              </a:lnSpc>
              <a:buFont typeface="+mj-lt"/>
              <a:buNone/>
              <a:defRPr sz="2000" spc="-150">
                <a:ln w="6350">
                  <a:solidFill>
                    <a:schemeClr val="tx1">
                      <a:alpha val="40000"/>
                    </a:schemeClr>
                  </a:solidFill>
                </a:ln>
              </a:defRPr>
            </a:lvl1pPr>
          </a:lstStyle>
          <a:p>
            <a:pPr algn="ctr"/>
            <a:r>
              <a:rPr lang="ko-KR" altLang="en-US" sz="2400" dirty="0">
                <a:latin typeface="+mn-ea"/>
              </a:rPr>
              <a:t>국가의 간섭이나 </a:t>
            </a:r>
            <a:endParaRPr lang="en-US" altLang="ko-KR" sz="2400" dirty="0">
              <a:latin typeface="+mn-ea"/>
            </a:endParaRPr>
          </a:p>
          <a:p>
            <a:pPr algn="ctr"/>
            <a:r>
              <a:rPr lang="ko-KR" altLang="en-US" sz="2400" dirty="0">
                <a:latin typeface="+mn-ea"/>
              </a:rPr>
              <a:t>제한 없이 </a:t>
            </a:r>
            <a:endParaRPr lang="en-US" altLang="ko-KR" sz="2400" dirty="0">
              <a:latin typeface="+mn-ea"/>
            </a:endParaRPr>
          </a:p>
          <a:p>
            <a:pPr algn="ctr"/>
            <a:r>
              <a:rPr lang="ko-KR" altLang="en-US" sz="3200" b="1" dirty="0">
                <a:ln w="6350">
                  <a:solidFill>
                    <a:schemeClr val="accent1">
                      <a:lumMod val="75000"/>
                      <a:alpha val="4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+mn-ea"/>
              </a:rPr>
              <a:t>자유롭게 </a:t>
            </a:r>
            <a:endParaRPr lang="en-US" altLang="ko-KR" sz="3200" b="1" dirty="0">
              <a:ln w="6350">
                <a:solidFill>
                  <a:schemeClr val="accent1">
                    <a:lumMod val="75000"/>
                    <a:alpha val="40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latin typeface="+mn-ea"/>
            </a:endParaRPr>
          </a:p>
          <a:p>
            <a:pPr algn="ctr"/>
            <a:r>
              <a:rPr lang="ko-KR" altLang="en-US" sz="3200" b="1" dirty="0">
                <a:ln w="6350">
                  <a:solidFill>
                    <a:schemeClr val="accent1">
                      <a:lumMod val="75000"/>
                      <a:alpha val="4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+mn-ea"/>
              </a:rPr>
              <a:t>이루어지는 무역</a:t>
            </a:r>
          </a:p>
        </p:txBody>
      </p:sp>
      <p:sp>
        <p:nvSpPr>
          <p:cNvPr id="16" name="모서리가 둥근 직사각형 15"/>
          <p:cNvSpPr/>
          <p:nvPr/>
        </p:nvSpPr>
        <p:spPr>
          <a:xfrm>
            <a:off x="377315" y="1779362"/>
            <a:ext cx="3960000" cy="4451404"/>
          </a:xfrm>
          <a:prstGeom prst="roundRect">
            <a:avLst>
              <a:gd name="adj" fmla="val 4547"/>
            </a:avLst>
          </a:prstGeom>
          <a:noFill/>
          <a:ln w="28575">
            <a:solidFill>
              <a:schemeClr val="tx1"/>
            </a:solidFill>
            <a:prstDash val="sysDot"/>
            <a:head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22204" y="2499442"/>
            <a:ext cx="3563797" cy="329320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 indent="0" algn="ctr">
              <a:lnSpc>
                <a:spcPct val="130000"/>
              </a:lnSpc>
              <a:buFont typeface="+mj-lt"/>
              <a:buNone/>
              <a:defRPr sz="2800" spc="-150">
                <a:ln w="6350">
                  <a:solidFill>
                    <a:schemeClr val="tx1">
                      <a:alpha val="40000"/>
                    </a:schemeClr>
                  </a:solidFill>
                </a:ln>
              </a:defRPr>
            </a:lvl1pPr>
          </a:lstStyle>
          <a:p>
            <a:r>
              <a:rPr lang="ko-KR" altLang="en-US" sz="2400" dirty="0">
                <a:latin typeface="+mn-ea"/>
              </a:rPr>
              <a:t>자국의 산업을 </a:t>
            </a:r>
            <a:endParaRPr lang="en-US" altLang="ko-KR" sz="2400" dirty="0">
              <a:latin typeface="+mn-ea"/>
            </a:endParaRPr>
          </a:p>
          <a:p>
            <a:r>
              <a:rPr lang="ko-KR" altLang="en-US" sz="2400" dirty="0">
                <a:latin typeface="+mn-ea"/>
              </a:rPr>
              <a:t>보호하고 </a:t>
            </a:r>
            <a:endParaRPr lang="en-US" altLang="ko-KR" sz="2400" dirty="0">
              <a:latin typeface="+mn-ea"/>
            </a:endParaRPr>
          </a:p>
          <a:p>
            <a:r>
              <a:rPr lang="ko-KR" altLang="en-US" sz="2400" dirty="0">
                <a:latin typeface="+mn-ea"/>
              </a:rPr>
              <a:t>성장시키기 위해 </a:t>
            </a:r>
            <a:endParaRPr lang="en-US" altLang="ko-KR" sz="2400" dirty="0">
              <a:latin typeface="+mn-ea"/>
            </a:endParaRPr>
          </a:p>
          <a:p>
            <a:r>
              <a:rPr lang="ko-KR" altLang="en-US" sz="3200" b="1" dirty="0">
                <a:ln w="6350">
                  <a:solidFill>
                    <a:schemeClr val="accent2">
                      <a:lumMod val="60000"/>
                      <a:lumOff val="40000"/>
                      <a:alpha val="40000"/>
                    </a:schemeClr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latin typeface="+mn-ea"/>
              </a:rPr>
              <a:t>여러 가지 법을 </a:t>
            </a:r>
            <a:endParaRPr lang="en-US" altLang="ko-KR" sz="3200" b="1" dirty="0">
              <a:ln w="6350">
                <a:solidFill>
                  <a:schemeClr val="accent2">
                    <a:lumMod val="60000"/>
                    <a:lumOff val="40000"/>
                    <a:alpha val="40000"/>
                  </a:schemeClr>
                </a:solidFill>
              </a:ln>
              <a:solidFill>
                <a:schemeClr val="accent2">
                  <a:lumMod val="60000"/>
                  <a:lumOff val="40000"/>
                </a:schemeClr>
              </a:solidFill>
              <a:latin typeface="+mn-ea"/>
            </a:endParaRPr>
          </a:p>
          <a:p>
            <a:r>
              <a:rPr lang="ko-KR" altLang="en-US" sz="3200" b="1" dirty="0">
                <a:ln w="6350">
                  <a:solidFill>
                    <a:schemeClr val="accent2">
                      <a:lumMod val="60000"/>
                      <a:lumOff val="40000"/>
                      <a:alpha val="40000"/>
                    </a:schemeClr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latin typeface="+mn-ea"/>
              </a:rPr>
              <a:t>만들어 행하는 무역</a:t>
            </a:r>
            <a:endParaRPr lang="en-US" altLang="ko-KR" sz="3200" b="1" dirty="0">
              <a:ln w="6350">
                <a:solidFill>
                  <a:schemeClr val="accent2">
                    <a:lumMod val="60000"/>
                    <a:lumOff val="40000"/>
                    <a:alpha val="40000"/>
                  </a:schemeClr>
                </a:solidFill>
              </a:ln>
              <a:solidFill>
                <a:schemeClr val="accent2">
                  <a:lumMod val="60000"/>
                  <a:lumOff val="40000"/>
                </a:schemeClr>
              </a:solidFill>
              <a:latin typeface="+mn-ea"/>
            </a:endParaRPr>
          </a:p>
          <a:p>
            <a:r>
              <a:rPr lang="en-US" altLang="ko-KR" sz="2400" dirty="0">
                <a:latin typeface="+mn-ea"/>
              </a:rPr>
              <a:t>(</a:t>
            </a:r>
            <a:r>
              <a:rPr lang="ko-KR" altLang="en-US" sz="2400" dirty="0">
                <a:latin typeface="+mn-ea"/>
              </a:rPr>
              <a:t>규제와 제한</a:t>
            </a:r>
            <a:r>
              <a:rPr lang="en-US" altLang="ko-KR" sz="2400" dirty="0">
                <a:latin typeface="+mn-ea"/>
              </a:rPr>
              <a:t>)</a:t>
            </a:r>
            <a:endParaRPr lang="ko-KR" altLang="en-US" sz="2400" dirty="0">
              <a:latin typeface="+mn-ea"/>
            </a:endParaRPr>
          </a:p>
        </p:txBody>
      </p:sp>
      <p:sp>
        <p:nvSpPr>
          <p:cNvPr id="11" name="모서리가 접힌 도형 10"/>
          <p:cNvSpPr/>
          <p:nvPr/>
        </p:nvSpPr>
        <p:spPr>
          <a:xfrm rot="10800000">
            <a:off x="575410" y="1483942"/>
            <a:ext cx="1728192" cy="720080"/>
          </a:xfrm>
          <a:prstGeom prst="foldedCorner">
            <a:avLst>
              <a:gd name="adj" fmla="val 47576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17692" y="1537079"/>
            <a:ext cx="915635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 algn="ctr">
              <a:lnSpc>
                <a:spcPct val="120000"/>
              </a:lnSpc>
              <a:defRPr sz="3000" b="1" spc="-150">
                <a:ln w="0">
                  <a:solidFill>
                    <a:schemeClr val="tx1">
                      <a:alpha val="60000"/>
                    </a:schemeClr>
                  </a:solidFill>
                </a:ln>
                <a:solidFill>
                  <a:srgbClr val="3A3A3C"/>
                </a:solidFill>
              </a:defRPr>
            </a:lvl1pPr>
          </a:lstStyle>
          <a:p>
            <a:r>
              <a:rPr lang="ko-KR" altLang="en-US" dirty="0">
                <a:ln w="0">
                  <a:solidFill>
                    <a:schemeClr val="bg1">
                      <a:alpha val="6000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자유</a:t>
            </a:r>
          </a:p>
        </p:txBody>
      </p:sp>
      <p:sp>
        <p:nvSpPr>
          <p:cNvPr id="13" name="모서리가 접힌 도형 12"/>
          <p:cNvSpPr/>
          <p:nvPr/>
        </p:nvSpPr>
        <p:spPr>
          <a:xfrm rot="10800000">
            <a:off x="2375610" y="1483942"/>
            <a:ext cx="1728192" cy="720080"/>
          </a:xfrm>
          <a:prstGeom prst="foldedCorner">
            <a:avLst>
              <a:gd name="adj" fmla="val 47576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17892" y="1537079"/>
            <a:ext cx="915635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 algn="ctr">
              <a:lnSpc>
                <a:spcPct val="120000"/>
              </a:lnSpc>
              <a:defRPr sz="3000" b="1" spc="-150">
                <a:ln w="0">
                  <a:solidFill>
                    <a:schemeClr val="tx1">
                      <a:alpha val="60000"/>
                    </a:schemeClr>
                  </a:solidFill>
                </a:ln>
                <a:solidFill>
                  <a:srgbClr val="3A3A3C"/>
                </a:solidFill>
              </a:defRPr>
            </a:lvl1pPr>
          </a:lstStyle>
          <a:p>
            <a:r>
              <a:rPr lang="ko-KR" altLang="en-US" dirty="0">
                <a:ln w="0">
                  <a:solidFill>
                    <a:schemeClr val="bg1">
                      <a:alpha val="6000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무역</a:t>
            </a:r>
          </a:p>
        </p:txBody>
      </p:sp>
      <p:sp>
        <p:nvSpPr>
          <p:cNvPr id="26" name="모서리가 둥근 직사각형 25"/>
          <p:cNvSpPr/>
          <p:nvPr/>
        </p:nvSpPr>
        <p:spPr>
          <a:xfrm>
            <a:off x="4824102" y="1779362"/>
            <a:ext cx="3960000" cy="4451404"/>
          </a:xfrm>
          <a:prstGeom prst="roundRect">
            <a:avLst>
              <a:gd name="adj" fmla="val 4547"/>
            </a:avLst>
          </a:prstGeom>
          <a:noFill/>
          <a:ln w="28575">
            <a:solidFill>
              <a:schemeClr val="tx1"/>
            </a:solidFill>
            <a:prstDash val="sysDot"/>
            <a:head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21" name="모서리가 접힌 도형 20"/>
          <p:cNvSpPr/>
          <p:nvPr/>
        </p:nvSpPr>
        <p:spPr>
          <a:xfrm rot="10800000">
            <a:off x="5039906" y="1483943"/>
            <a:ext cx="1728192" cy="720080"/>
          </a:xfrm>
          <a:prstGeom prst="foldedCorner">
            <a:avLst>
              <a:gd name="adj" fmla="val 47576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255930" y="1583245"/>
            <a:ext cx="13681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000" b="1" spc="-150" dirty="0">
                <a:ln w="0">
                  <a:solidFill>
                    <a:schemeClr val="tx1">
                      <a:alpha val="60000"/>
                    </a:schemeClr>
                  </a:solidFill>
                </a:ln>
                <a:solidFill>
                  <a:srgbClr val="3A3A3C"/>
                </a:solidFill>
                <a:latin typeface="+mn-ea"/>
              </a:rPr>
              <a:t>보호</a:t>
            </a:r>
          </a:p>
        </p:txBody>
      </p:sp>
      <p:sp>
        <p:nvSpPr>
          <p:cNvPr id="23" name="모서리가 접힌 도형 22"/>
          <p:cNvSpPr/>
          <p:nvPr/>
        </p:nvSpPr>
        <p:spPr>
          <a:xfrm rot="10800000">
            <a:off x="6840106" y="1483942"/>
            <a:ext cx="1728192" cy="720080"/>
          </a:xfrm>
          <a:prstGeom prst="foldedCorner">
            <a:avLst>
              <a:gd name="adj" fmla="val 47576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056130" y="1583245"/>
            <a:ext cx="13681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3000" b="1" spc="-150">
                <a:ln w="0">
                  <a:solidFill>
                    <a:schemeClr val="tx1">
                      <a:alpha val="60000"/>
                    </a:schemeClr>
                  </a:solidFill>
                </a:ln>
                <a:solidFill>
                  <a:srgbClr val="3A3A3C"/>
                </a:solidFill>
              </a:defRPr>
            </a:lvl1pPr>
          </a:lstStyle>
          <a:p>
            <a:r>
              <a:rPr lang="ko-KR" altLang="en-US" dirty="0">
                <a:latin typeface="+mn-ea"/>
              </a:rPr>
              <a:t>무역</a:t>
            </a:r>
          </a:p>
        </p:txBody>
      </p:sp>
    </p:spTree>
    <p:extLst>
      <p:ext uri="{BB962C8B-B14F-4D97-AF65-F5344CB8AC3E}">
        <p14:creationId xmlns:p14="http://schemas.microsoft.com/office/powerpoint/2010/main" val="1076416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0" grpId="0"/>
      <p:bldP spid="13" grpId="0" animBg="1"/>
      <p:bldP spid="14" grpId="0"/>
      <p:bldP spid="23" grpId="0" animBg="1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843146" y="143381"/>
            <a:ext cx="3457998" cy="60939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 algn="ctr">
              <a:lnSpc>
                <a:spcPct val="120000"/>
              </a:lnSpc>
              <a:defRPr sz="2800" b="1" spc="-150">
                <a:ln w="0">
                  <a:solidFill>
                    <a:schemeClr val="tx1">
                      <a:alpha val="60000"/>
                    </a:schemeClr>
                  </a:solidFill>
                </a:ln>
                <a:solidFill>
                  <a:srgbClr val="3A3A3C"/>
                </a:solidFill>
              </a:defRPr>
            </a:lvl1pPr>
          </a:lstStyle>
          <a:p>
            <a:r>
              <a:rPr lang="ko-KR" altLang="en-US" dirty="0">
                <a:latin typeface="+mn-ea"/>
              </a:rPr>
              <a:t>자유무역과 보호 무역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0" y="872716"/>
            <a:ext cx="9144000" cy="57966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9" name="Picture 2" descr="C:\Users\kocia\Pictures\무역협회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2470" y="269758"/>
            <a:ext cx="1329623" cy="342455"/>
          </a:xfrm>
          <a:prstGeom prst="rect">
            <a:avLst/>
          </a:prstGeom>
          <a:noFill/>
        </p:spPr>
      </p:pic>
      <p:sp>
        <p:nvSpPr>
          <p:cNvPr id="12" name="모서리가 둥근 직사각형 11"/>
          <p:cNvSpPr/>
          <p:nvPr/>
        </p:nvSpPr>
        <p:spPr>
          <a:xfrm>
            <a:off x="377315" y="1779362"/>
            <a:ext cx="3960000" cy="4451404"/>
          </a:xfrm>
          <a:prstGeom prst="roundRect">
            <a:avLst>
              <a:gd name="adj" fmla="val 4547"/>
            </a:avLst>
          </a:prstGeom>
          <a:noFill/>
          <a:ln w="28575">
            <a:solidFill>
              <a:schemeClr val="tx1"/>
            </a:solidFill>
            <a:prstDash val="sysDot"/>
            <a:head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14" name="모서리가 접힌 도형 13"/>
          <p:cNvSpPr/>
          <p:nvPr/>
        </p:nvSpPr>
        <p:spPr>
          <a:xfrm rot="10800000">
            <a:off x="1008095" y="1483942"/>
            <a:ext cx="2587277" cy="720080"/>
          </a:xfrm>
          <a:prstGeom prst="foldedCorner">
            <a:avLst>
              <a:gd name="adj" fmla="val 47576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16082" y="1583245"/>
            <a:ext cx="164660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3000" b="1" spc="-150">
                <a:ln w="0">
                  <a:solidFill>
                    <a:schemeClr val="tx1">
                      <a:alpha val="60000"/>
                    </a:schemeClr>
                  </a:solidFill>
                </a:ln>
                <a:solidFill>
                  <a:srgbClr val="3A3A3C"/>
                </a:solidFill>
              </a:defRPr>
            </a:lvl1pPr>
          </a:lstStyle>
          <a:p>
            <a:r>
              <a:rPr lang="ko-KR" altLang="en-US" dirty="0">
                <a:latin typeface="+mn-ea"/>
              </a:rPr>
              <a:t>자유무역</a:t>
            </a:r>
          </a:p>
        </p:txBody>
      </p:sp>
      <p:sp>
        <p:nvSpPr>
          <p:cNvPr id="18" name="모서리가 둥근 직사각형 17"/>
          <p:cNvSpPr/>
          <p:nvPr/>
        </p:nvSpPr>
        <p:spPr>
          <a:xfrm>
            <a:off x="4824102" y="1779362"/>
            <a:ext cx="3960000" cy="4451404"/>
          </a:xfrm>
          <a:prstGeom prst="roundRect">
            <a:avLst>
              <a:gd name="adj" fmla="val 4547"/>
            </a:avLst>
          </a:prstGeom>
          <a:noFill/>
          <a:ln w="28575">
            <a:solidFill>
              <a:schemeClr val="tx1"/>
            </a:solidFill>
            <a:prstDash val="sysDot"/>
            <a:head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19" name="모서리가 접힌 도형 18"/>
          <p:cNvSpPr/>
          <p:nvPr/>
        </p:nvSpPr>
        <p:spPr>
          <a:xfrm rot="10800000">
            <a:off x="5515249" y="1483943"/>
            <a:ext cx="2588400" cy="720080"/>
          </a:xfrm>
          <a:prstGeom prst="foldedCorner">
            <a:avLst>
              <a:gd name="adj" fmla="val 47576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20820" y="1583245"/>
            <a:ext cx="176156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000" b="1" spc="-150" dirty="0">
                <a:ln w="0">
                  <a:solidFill>
                    <a:schemeClr val="tx1">
                      <a:alpha val="60000"/>
                    </a:schemeClr>
                  </a:solidFill>
                </a:ln>
                <a:solidFill>
                  <a:srgbClr val="3A3A3C"/>
                </a:solidFill>
                <a:latin typeface="+mn-ea"/>
              </a:rPr>
              <a:t>보호무역</a:t>
            </a:r>
          </a:p>
        </p:txBody>
      </p:sp>
      <p:sp>
        <p:nvSpPr>
          <p:cNvPr id="23" name="타원형 설명선 67"/>
          <p:cNvSpPr/>
          <p:nvPr/>
        </p:nvSpPr>
        <p:spPr>
          <a:xfrm>
            <a:off x="2120846" y="2616299"/>
            <a:ext cx="1952248" cy="1159567"/>
          </a:xfrm>
          <a:prstGeom prst="wedgeRoundRectCallout">
            <a:avLst>
              <a:gd name="adj1" fmla="val -59847"/>
              <a:gd name="adj2" fmla="val -28043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186691" y="2651318"/>
            <a:ext cx="1838965" cy="1089529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 indent="0">
              <a:lnSpc>
                <a:spcPct val="120000"/>
              </a:lnSpc>
              <a:buFont typeface="+mj-lt"/>
              <a:buNone/>
              <a:defRPr spc="-150">
                <a:ln w="6350">
                  <a:solidFill>
                    <a:schemeClr val="tx1">
                      <a:alpha val="40000"/>
                    </a:schemeClr>
                  </a:solidFill>
                </a:ln>
              </a:defRPr>
            </a:lvl1pPr>
          </a:lstStyle>
          <a:p>
            <a:r>
              <a:rPr lang="ko-KR" altLang="en-US" dirty="0">
                <a:latin typeface="+mn-ea"/>
              </a:rPr>
              <a:t>제한이 없이</a:t>
            </a:r>
            <a:endParaRPr lang="en-US" altLang="ko-KR" dirty="0">
              <a:latin typeface="+mn-ea"/>
            </a:endParaRPr>
          </a:p>
          <a:p>
            <a:r>
              <a:rPr lang="ko-KR" altLang="en-US" dirty="0">
                <a:latin typeface="+mn-ea"/>
              </a:rPr>
              <a:t>상품도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>
                <a:latin typeface="+mn-ea"/>
              </a:rPr>
              <a:t>서비스도</a:t>
            </a:r>
            <a:endParaRPr lang="en-US" altLang="ko-KR" dirty="0">
              <a:latin typeface="+mn-ea"/>
            </a:endParaRPr>
          </a:p>
          <a:p>
            <a:r>
              <a:rPr lang="ko-KR" altLang="en-US" dirty="0">
                <a:latin typeface="+mn-ea"/>
              </a:rPr>
              <a:t>수출할 수 있어요</a:t>
            </a:r>
            <a:r>
              <a:rPr lang="en-US" altLang="ko-KR" dirty="0">
                <a:latin typeface="+mn-ea"/>
              </a:rPr>
              <a:t>!</a:t>
            </a:r>
            <a:endParaRPr lang="ko-KR" altLang="en-US" dirty="0">
              <a:latin typeface="+mn-ea"/>
            </a:endParaRPr>
          </a:p>
        </p:txBody>
      </p:sp>
      <p:sp>
        <p:nvSpPr>
          <p:cNvPr id="31" name="타원형 설명선 67"/>
          <p:cNvSpPr/>
          <p:nvPr/>
        </p:nvSpPr>
        <p:spPr>
          <a:xfrm flipH="1">
            <a:off x="647564" y="4689140"/>
            <a:ext cx="1952248" cy="1159567"/>
          </a:xfrm>
          <a:prstGeom prst="wedgeRoundRectCallout">
            <a:avLst>
              <a:gd name="adj1" fmla="val -59847"/>
              <a:gd name="adj2" fmla="val -28043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63715" y="4724159"/>
            <a:ext cx="1838966" cy="1089529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 indent="0">
              <a:lnSpc>
                <a:spcPct val="120000"/>
              </a:lnSpc>
              <a:buFont typeface="+mj-lt"/>
              <a:buNone/>
              <a:defRPr spc="-150">
                <a:ln w="6350">
                  <a:solidFill>
                    <a:schemeClr val="tx1">
                      <a:alpha val="40000"/>
                    </a:schemeClr>
                  </a:solidFill>
                </a:ln>
              </a:defRPr>
            </a:lvl1pPr>
          </a:lstStyle>
          <a:p>
            <a:pPr algn="r"/>
            <a:r>
              <a:rPr lang="ko-KR" altLang="en-US" dirty="0">
                <a:latin typeface="+mn-ea"/>
              </a:rPr>
              <a:t>제한이 없이</a:t>
            </a:r>
            <a:endParaRPr lang="en-US" altLang="ko-KR" dirty="0">
              <a:latin typeface="+mn-ea"/>
            </a:endParaRPr>
          </a:p>
          <a:p>
            <a:pPr algn="r"/>
            <a:r>
              <a:rPr lang="ko-KR" altLang="en-US" dirty="0">
                <a:latin typeface="+mn-ea"/>
              </a:rPr>
              <a:t>상품도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>
                <a:latin typeface="+mn-ea"/>
              </a:rPr>
              <a:t>서비스도</a:t>
            </a:r>
            <a:endParaRPr lang="en-US" altLang="ko-KR" dirty="0">
              <a:latin typeface="+mn-ea"/>
            </a:endParaRPr>
          </a:p>
          <a:p>
            <a:pPr algn="r"/>
            <a:r>
              <a:rPr lang="ko-KR" altLang="en-US" dirty="0">
                <a:latin typeface="+mn-ea"/>
              </a:rPr>
              <a:t>수입할 수 있어요</a:t>
            </a:r>
            <a:r>
              <a:rPr lang="en-US" altLang="ko-KR" dirty="0">
                <a:latin typeface="+mn-ea"/>
              </a:rPr>
              <a:t>!</a:t>
            </a:r>
            <a:endParaRPr lang="ko-KR" altLang="en-US" dirty="0">
              <a:latin typeface="+mn-ea"/>
            </a:endParaRPr>
          </a:p>
        </p:txBody>
      </p:sp>
      <p:grpSp>
        <p:nvGrpSpPr>
          <p:cNvPr id="33" name="그룹 32"/>
          <p:cNvGrpSpPr/>
          <p:nvPr/>
        </p:nvGrpSpPr>
        <p:grpSpPr>
          <a:xfrm>
            <a:off x="574644" y="2550832"/>
            <a:ext cx="1348873" cy="1850276"/>
            <a:chOff x="-1620191" y="2143878"/>
            <a:chExt cx="1152473" cy="1580868"/>
          </a:xfrm>
        </p:grpSpPr>
        <p:pic>
          <p:nvPicPr>
            <p:cNvPr id="34" name="그림 3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620191" y="2572273"/>
              <a:ext cx="1152473" cy="1152473"/>
            </a:xfrm>
            <a:prstGeom prst="rect">
              <a:avLst/>
            </a:prstGeom>
          </p:spPr>
        </p:pic>
        <p:grpSp>
          <p:nvGrpSpPr>
            <p:cNvPr id="35" name="그룹 34"/>
            <p:cNvGrpSpPr/>
            <p:nvPr/>
          </p:nvGrpSpPr>
          <p:grpSpPr>
            <a:xfrm>
              <a:off x="-1370130" y="2143878"/>
              <a:ext cx="654618" cy="420741"/>
              <a:chOff x="-1479945" y="1845155"/>
              <a:chExt cx="654618" cy="420741"/>
            </a:xfrm>
          </p:grpSpPr>
          <p:sp>
            <p:nvSpPr>
              <p:cNvPr id="36" name="직사각형 35"/>
              <p:cNvSpPr/>
              <p:nvPr/>
            </p:nvSpPr>
            <p:spPr>
              <a:xfrm>
                <a:off x="-1479945" y="1886718"/>
                <a:ext cx="654618" cy="351827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+mn-ea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-1459873" y="1845155"/>
                <a:ext cx="563180" cy="4207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  <a:scene3d>
                  <a:camera prst="orthographicFront">
                    <a:rot lat="0" lon="0" rev="0"/>
                  </a:camera>
                  <a:lightRig rig="threePt" dir="t"/>
                </a:scene3d>
              </a:bodyPr>
              <a:lstStyle>
                <a:defPPr>
                  <a:defRPr lang="ko-KR"/>
                </a:defPPr>
                <a:lvl1pPr indent="0">
                  <a:lnSpc>
                    <a:spcPct val="130000"/>
                  </a:lnSpc>
                  <a:buFont typeface="+mj-lt"/>
                  <a:buNone/>
                  <a:defRPr sz="2000" b="1" spc="-150">
                    <a:ln w="6350">
                      <a:solidFill>
                        <a:schemeClr val="bg1">
                          <a:alpha val="40000"/>
                        </a:schemeClr>
                      </a:solidFill>
                    </a:ln>
                    <a:solidFill>
                      <a:schemeClr val="bg1"/>
                    </a:solidFill>
                  </a:defRPr>
                </a:lvl1pPr>
              </a:lstStyle>
              <a:p>
                <a:pPr algn="ctr"/>
                <a:r>
                  <a:rPr lang="ko-KR" altLang="en-US" dirty="0">
                    <a:latin typeface="+mn-ea"/>
                  </a:rPr>
                  <a:t>수출</a:t>
                </a:r>
              </a:p>
            </p:txBody>
          </p:sp>
        </p:grpSp>
      </p:grpSp>
      <p:grpSp>
        <p:nvGrpSpPr>
          <p:cNvPr id="38" name="그룹 37"/>
          <p:cNvGrpSpPr/>
          <p:nvPr/>
        </p:nvGrpSpPr>
        <p:grpSpPr>
          <a:xfrm>
            <a:off x="2795516" y="4020156"/>
            <a:ext cx="1348873" cy="1850276"/>
            <a:chOff x="-1620191" y="2143878"/>
            <a:chExt cx="1152473" cy="1580868"/>
          </a:xfrm>
        </p:grpSpPr>
        <p:pic>
          <p:nvPicPr>
            <p:cNvPr id="39" name="그림 3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620191" y="2572273"/>
              <a:ext cx="1152473" cy="1152473"/>
            </a:xfrm>
            <a:prstGeom prst="rect">
              <a:avLst/>
            </a:prstGeom>
          </p:spPr>
        </p:pic>
        <p:grpSp>
          <p:nvGrpSpPr>
            <p:cNvPr id="40" name="그룹 39"/>
            <p:cNvGrpSpPr/>
            <p:nvPr/>
          </p:nvGrpSpPr>
          <p:grpSpPr>
            <a:xfrm>
              <a:off x="-1370130" y="2143878"/>
              <a:ext cx="654618" cy="420741"/>
              <a:chOff x="-1479945" y="1845155"/>
              <a:chExt cx="654618" cy="420741"/>
            </a:xfrm>
          </p:grpSpPr>
          <p:sp>
            <p:nvSpPr>
              <p:cNvPr id="41" name="직사각형 40"/>
              <p:cNvSpPr/>
              <p:nvPr/>
            </p:nvSpPr>
            <p:spPr>
              <a:xfrm>
                <a:off x="-1479945" y="1886718"/>
                <a:ext cx="654618" cy="351827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+mn-ea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-1459873" y="1845155"/>
                <a:ext cx="563180" cy="4207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  <a:scene3d>
                  <a:camera prst="orthographicFront">
                    <a:rot lat="0" lon="0" rev="0"/>
                  </a:camera>
                  <a:lightRig rig="threePt" dir="t"/>
                </a:scene3d>
              </a:bodyPr>
              <a:lstStyle>
                <a:defPPr>
                  <a:defRPr lang="ko-KR"/>
                </a:defPPr>
                <a:lvl1pPr indent="0">
                  <a:lnSpc>
                    <a:spcPct val="130000"/>
                  </a:lnSpc>
                  <a:buFont typeface="+mj-lt"/>
                  <a:buNone/>
                  <a:defRPr sz="2000" b="1" spc="-150">
                    <a:ln w="6350">
                      <a:solidFill>
                        <a:schemeClr val="bg1">
                          <a:alpha val="40000"/>
                        </a:schemeClr>
                      </a:solidFill>
                    </a:ln>
                    <a:solidFill>
                      <a:schemeClr val="bg1"/>
                    </a:solidFill>
                  </a:defRPr>
                </a:lvl1pPr>
              </a:lstStyle>
              <a:p>
                <a:pPr algn="ctr"/>
                <a:r>
                  <a:rPr lang="ko-KR" altLang="en-US" dirty="0">
                    <a:latin typeface="+mn-ea"/>
                  </a:rPr>
                  <a:t>수입</a:t>
                </a:r>
              </a:p>
            </p:txBody>
          </p:sp>
        </p:grpSp>
      </p:grpSp>
      <p:sp>
        <p:nvSpPr>
          <p:cNvPr id="43" name="타원형 설명선 67"/>
          <p:cNvSpPr/>
          <p:nvPr/>
        </p:nvSpPr>
        <p:spPr>
          <a:xfrm flipH="1">
            <a:off x="5097056" y="4689140"/>
            <a:ext cx="1952248" cy="1159567"/>
          </a:xfrm>
          <a:prstGeom prst="wedgeRoundRectCallout">
            <a:avLst>
              <a:gd name="adj1" fmla="val -59847"/>
              <a:gd name="adj2" fmla="val -28043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064723" y="4753451"/>
            <a:ext cx="1853392" cy="108952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 indent="0">
              <a:lnSpc>
                <a:spcPct val="120000"/>
              </a:lnSpc>
              <a:buFont typeface="+mj-lt"/>
              <a:buNone/>
              <a:defRPr spc="-150">
                <a:ln w="6350">
                  <a:solidFill>
                    <a:schemeClr val="tx1">
                      <a:alpha val="40000"/>
                    </a:schemeClr>
                  </a:solidFill>
                </a:ln>
              </a:defRPr>
            </a:lvl1pPr>
          </a:lstStyle>
          <a:p>
            <a:pPr algn="r"/>
            <a:r>
              <a:rPr lang="ko-KR" altLang="en-US" dirty="0">
                <a:latin typeface="+mn-ea"/>
              </a:rPr>
              <a:t>수입을 </a:t>
            </a:r>
            <a:endParaRPr lang="en-US" altLang="ko-KR" dirty="0">
              <a:latin typeface="+mn-ea"/>
            </a:endParaRPr>
          </a:p>
          <a:p>
            <a:pPr algn="r"/>
            <a:r>
              <a:rPr lang="ko-KR" altLang="en-US" dirty="0">
                <a:latin typeface="+mn-ea"/>
              </a:rPr>
              <a:t>할 수 없는 상품과</a:t>
            </a:r>
            <a:endParaRPr lang="en-US" altLang="ko-KR" dirty="0">
              <a:latin typeface="+mn-ea"/>
            </a:endParaRPr>
          </a:p>
          <a:p>
            <a:pPr algn="r"/>
            <a:r>
              <a:rPr lang="ko-KR" altLang="en-US" dirty="0">
                <a:latin typeface="+mn-ea"/>
              </a:rPr>
              <a:t>서비스가 있어요</a:t>
            </a:r>
            <a:r>
              <a:rPr lang="en-US" altLang="ko-KR" dirty="0">
                <a:latin typeface="+mn-ea"/>
              </a:rPr>
              <a:t>.</a:t>
            </a:r>
            <a:endParaRPr lang="ko-KR" altLang="en-US" dirty="0">
              <a:latin typeface="+mn-ea"/>
            </a:endParaRPr>
          </a:p>
        </p:txBody>
      </p:sp>
      <p:grpSp>
        <p:nvGrpSpPr>
          <p:cNvPr id="44" name="그룹 43"/>
          <p:cNvGrpSpPr/>
          <p:nvPr/>
        </p:nvGrpSpPr>
        <p:grpSpPr>
          <a:xfrm>
            <a:off x="7242266" y="4020156"/>
            <a:ext cx="1348873" cy="1850276"/>
            <a:chOff x="-1620191" y="2143878"/>
            <a:chExt cx="1152473" cy="1580868"/>
          </a:xfrm>
        </p:grpSpPr>
        <p:pic>
          <p:nvPicPr>
            <p:cNvPr id="45" name="그림 4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620191" y="2572273"/>
              <a:ext cx="1152473" cy="1152473"/>
            </a:xfrm>
            <a:prstGeom prst="rect">
              <a:avLst/>
            </a:prstGeom>
          </p:spPr>
        </p:pic>
        <p:grpSp>
          <p:nvGrpSpPr>
            <p:cNvPr id="46" name="그룹 45"/>
            <p:cNvGrpSpPr/>
            <p:nvPr/>
          </p:nvGrpSpPr>
          <p:grpSpPr>
            <a:xfrm>
              <a:off x="-1370130" y="2143878"/>
              <a:ext cx="654618" cy="420741"/>
              <a:chOff x="-1479945" y="1845155"/>
              <a:chExt cx="654618" cy="420741"/>
            </a:xfrm>
          </p:grpSpPr>
          <p:sp>
            <p:nvSpPr>
              <p:cNvPr id="47" name="직사각형 46"/>
              <p:cNvSpPr/>
              <p:nvPr/>
            </p:nvSpPr>
            <p:spPr>
              <a:xfrm>
                <a:off x="-1479945" y="1886718"/>
                <a:ext cx="654618" cy="351827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+mn-ea"/>
                </a:endParaRP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-1459873" y="1845155"/>
                <a:ext cx="563180" cy="4207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  <a:scene3d>
                  <a:camera prst="orthographicFront">
                    <a:rot lat="0" lon="0" rev="0"/>
                  </a:camera>
                  <a:lightRig rig="threePt" dir="t"/>
                </a:scene3d>
              </a:bodyPr>
              <a:lstStyle>
                <a:defPPr>
                  <a:defRPr lang="ko-KR"/>
                </a:defPPr>
                <a:lvl1pPr indent="0">
                  <a:lnSpc>
                    <a:spcPct val="130000"/>
                  </a:lnSpc>
                  <a:buFont typeface="+mj-lt"/>
                  <a:buNone/>
                  <a:defRPr sz="2000" b="1" spc="-150">
                    <a:ln w="6350">
                      <a:solidFill>
                        <a:schemeClr val="bg1">
                          <a:alpha val="40000"/>
                        </a:schemeClr>
                      </a:solidFill>
                    </a:ln>
                    <a:solidFill>
                      <a:schemeClr val="bg1"/>
                    </a:solidFill>
                  </a:defRPr>
                </a:lvl1pPr>
              </a:lstStyle>
              <a:p>
                <a:pPr algn="ctr"/>
                <a:r>
                  <a:rPr lang="ko-KR" altLang="en-US" dirty="0">
                    <a:latin typeface="+mn-ea"/>
                  </a:rPr>
                  <a:t>수입</a:t>
                </a:r>
              </a:p>
            </p:txBody>
          </p:sp>
        </p:grpSp>
      </p:grpSp>
      <p:pic>
        <p:nvPicPr>
          <p:cNvPr id="2" name="그림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1816" y="2647679"/>
            <a:ext cx="1245406" cy="1245406"/>
          </a:xfrm>
          <a:prstGeom prst="rect">
            <a:avLst/>
          </a:prstGeom>
        </p:spPr>
      </p:pic>
      <p:sp>
        <p:nvSpPr>
          <p:cNvPr id="49" name="타원형 설명선 67"/>
          <p:cNvSpPr/>
          <p:nvPr/>
        </p:nvSpPr>
        <p:spPr>
          <a:xfrm>
            <a:off x="6171307" y="2621267"/>
            <a:ext cx="2377851" cy="1159567"/>
          </a:xfrm>
          <a:prstGeom prst="wedgeRoundRectCallout">
            <a:avLst>
              <a:gd name="adj1" fmla="val -57585"/>
              <a:gd name="adj2" fmla="val 10612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192180" y="2657839"/>
            <a:ext cx="2522508" cy="10895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 indent="0">
              <a:lnSpc>
                <a:spcPct val="120000"/>
              </a:lnSpc>
              <a:buFont typeface="+mj-lt"/>
              <a:buNone/>
              <a:defRPr spc="-150">
                <a:ln w="6350">
                  <a:solidFill>
                    <a:schemeClr val="tx1">
                      <a:alpha val="40000"/>
                    </a:schemeClr>
                  </a:solidFill>
                </a:ln>
              </a:defRPr>
            </a:lvl1pPr>
          </a:lstStyle>
          <a:p>
            <a:r>
              <a:rPr lang="ko-KR" altLang="en-US" dirty="0">
                <a:latin typeface="+mn-ea"/>
              </a:rPr>
              <a:t>자국에도 그 상품과</a:t>
            </a:r>
            <a:endParaRPr lang="en-US" altLang="ko-KR" dirty="0">
              <a:latin typeface="+mn-ea"/>
            </a:endParaRPr>
          </a:p>
          <a:p>
            <a:r>
              <a:rPr lang="ko-KR" altLang="en-US" dirty="0">
                <a:latin typeface="+mn-ea"/>
              </a:rPr>
              <a:t>서비스가 있으니 수입을 허락하지 않습니다</a:t>
            </a:r>
            <a:r>
              <a:rPr lang="en-US" altLang="ko-KR" dirty="0">
                <a:latin typeface="+mn-ea"/>
              </a:rPr>
              <a:t>!</a:t>
            </a:r>
            <a:endParaRPr lang="ko-KR" altLang="en-US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37288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/>
      <p:bldP spid="43" grpId="0" animBg="1"/>
      <p:bldP spid="30" grpId="0"/>
      <p:bldP spid="49" grpId="0" animBg="1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236683" y="143381"/>
            <a:ext cx="2670924" cy="60939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 algn="ctr">
              <a:lnSpc>
                <a:spcPct val="120000"/>
              </a:lnSpc>
              <a:defRPr sz="2800" b="1" spc="-150">
                <a:ln w="0">
                  <a:solidFill>
                    <a:schemeClr val="tx1">
                      <a:alpha val="60000"/>
                    </a:schemeClr>
                  </a:solidFill>
                </a:ln>
                <a:solidFill>
                  <a:srgbClr val="3A3A3C"/>
                </a:solidFill>
              </a:defRPr>
            </a:lvl1pPr>
          </a:lstStyle>
          <a:p>
            <a:r>
              <a:rPr lang="ko-KR" altLang="en-US" dirty="0">
                <a:latin typeface="+mn-ea"/>
              </a:rPr>
              <a:t>보호무역과 장벽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0" y="872716"/>
            <a:ext cx="9144000" cy="57966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pic>
        <p:nvPicPr>
          <p:cNvPr id="9" name="Picture 2" descr="C:\Users\kocia\Pictures\무역협회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2470" y="269758"/>
            <a:ext cx="1329623" cy="342455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3094610" y="1376772"/>
            <a:ext cx="176156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000" b="1" spc="-150" dirty="0">
                <a:ln w="0">
                  <a:solidFill>
                    <a:schemeClr val="tx1">
                      <a:alpha val="60000"/>
                    </a:schemeClr>
                  </a:solidFill>
                </a:ln>
                <a:solidFill>
                  <a:srgbClr val="3A3A3C"/>
                </a:solidFill>
                <a:latin typeface="+mn-ea"/>
              </a:rPr>
              <a:t>보호무역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55067" y="1376772"/>
            <a:ext cx="10079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000" b="1" spc="-150" dirty="0">
                <a:ln w="0">
                  <a:solidFill>
                    <a:schemeClr val="tx1">
                      <a:alpha val="60000"/>
                    </a:schemeClr>
                  </a:solidFill>
                </a:ln>
                <a:solidFill>
                  <a:srgbClr val="3A3A3C"/>
                </a:solidFill>
                <a:latin typeface="+mn-ea"/>
              </a:rPr>
              <a:t>장벽</a:t>
            </a:r>
          </a:p>
        </p:txBody>
      </p:sp>
      <p:sp>
        <p:nvSpPr>
          <p:cNvPr id="13" name="모서리가 접힌 도형 12"/>
          <p:cNvSpPr/>
          <p:nvPr/>
        </p:nvSpPr>
        <p:spPr>
          <a:xfrm rot="10800000">
            <a:off x="4832873" y="1384936"/>
            <a:ext cx="1052291" cy="541006"/>
          </a:xfrm>
          <a:prstGeom prst="foldedCorner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15" name="타원형 설명선 67"/>
          <p:cNvSpPr/>
          <p:nvPr/>
        </p:nvSpPr>
        <p:spPr>
          <a:xfrm>
            <a:off x="2505416" y="2302175"/>
            <a:ext cx="4140000" cy="1159200"/>
          </a:xfrm>
          <a:prstGeom prst="wedgeRoundRectCallout">
            <a:avLst>
              <a:gd name="adj1" fmla="val -60138"/>
              <a:gd name="adj2" fmla="val 2562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656459" y="2337010"/>
            <a:ext cx="3985386" cy="1089529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 indent="0">
              <a:lnSpc>
                <a:spcPct val="120000"/>
              </a:lnSpc>
              <a:buFont typeface="+mj-lt"/>
              <a:buNone/>
              <a:defRPr spc="-150">
                <a:ln w="6350">
                  <a:solidFill>
                    <a:schemeClr val="tx1">
                      <a:alpha val="40000"/>
                    </a:schemeClr>
                  </a:solidFill>
                </a:ln>
              </a:defRPr>
            </a:lvl1pPr>
          </a:lstStyle>
          <a:p>
            <a:r>
              <a:rPr lang="ko-KR" altLang="en-US" dirty="0">
                <a:latin typeface="+mn-ea"/>
              </a:rPr>
              <a:t>국내 채소생산자를 보호하기 위해 </a:t>
            </a:r>
            <a:endParaRPr lang="en-US" altLang="ko-KR" dirty="0">
              <a:latin typeface="+mn-ea"/>
            </a:endParaRPr>
          </a:p>
          <a:p>
            <a:r>
              <a:rPr lang="ko-KR" altLang="en-US" dirty="0">
                <a:latin typeface="+mn-ea"/>
              </a:rPr>
              <a:t>외국 채소를 수입할 때 관세</a:t>
            </a:r>
            <a:r>
              <a:rPr lang="en-US" altLang="ko-KR" dirty="0">
                <a:latin typeface="+mn-ea"/>
              </a:rPr>
              <a:t>(</a:t>
            </a:r>
            <a:r>
              <a:rPr lang="ko-KR" altLang="en-US" dirty="0">
                <a:latin typeface="+mn-ea"/>
              </a:rPr>
              <a:t>세금</a:t>
            </a:r>
            <a:r>
              <a:rPr lang="en-US" altLang="ko-KR" dirty="0">
                <a:latin typeface="+mn-ea"/>
              </a:rPr>
              <a:t>)</a:t>
            </a:r>
            <a:r>
              <a:rPr lang="ko-KR" altLang="en-US" dirty="0">
                <a:latin typeface="+mn-ea"/>
              </a:rPr>
              <a:t>를 많이</a:t>
            </a:r>
            <a:endParaRPr lang="en-US" altLang="ko-KR" dirty="0">
              <a:latin typeface="+mn-ea"/>
            </a:endParaRPr>
          </a:p>
          <a:p>
            <a:r>
              <a:rPr lang="ko-KR" altLang="en-US" dirty="0">
                <a:latin typeface="+mn-ea"/>
              </a:rPr>
              <a:t>받아서 외국 채소 가격을 비싸지게 해요</a:t>
            </a:r>
            <a:r>
              <a:rPr lang="en-US" altLang="ko-KR" dirty="0">
                <a:latin typeface="+mn-ea"/>
              </a:rPr>
              <a:t>.</a:t>
            </a:r>
          </a:p>
        </p:txBody>
      </p:sp>
      <p:sp>
        <p:nvSpPr>
          <p:cNvPr id="17" name="타원형 설명선 67"/>
          <p:cNvSpPr/>
          <p:nvPr/>
        </p:nvSpPr>
        <p:spPr>
          <a:xfrm>
            <a:off x="2505416" y="4878797"/>
            <a:ext cx="4140000" cy="1159200"/>
          </a:xfrm>
          <a:prstGeom prst="wedgeRoundRectCallout">
            <a:avLst>
              <a:gd name="adj1" fmla="val -60138"/>
              <a:gd name="adj2" fmla="val 2562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623160" y="4916502"/>
            <a:ext cx="4188967" cy="1089529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 indent="0">
              <a:lnSpc>
                <a:spcPct val="120000"/>
              </a:lnSpc>
              <a:buFont typeface="+mj-lt"/>
              <a:buNone/>
              <a:defRPr spc="-150">
                <a:ln w="6350">
                  <a:solidFill>
                    <a:schemeClr val="tx1">
                      <a:alpha val="40000"/>
                    </a:schemeClr>
                  </a:solidFill>
                </a:ln>
              </a:defRPr>
            </a:lvl1pPr>
          </a:lstStyle>
          <a:p>
            <a:r>
              <a:rPr lang="ko-KR" altLang="en-US" dirty="0">
                <a:latin typeface="+mn-ea"/>
              </a:rPr>
              <a:t>국내 자동차 산업을 보호하기 위해</a:t>
            </a:r>
            <a:endParaRPr lang="en-US" altLang="ko-KR" dirty="0">
              <a:latin typeface="+mn-ea"/>
            </a:endParaRPr>
          </a:p>
          <a:p>
            <a:r>
              <a:rPr lang="ko-KR" altLang="en-US" dirty="0">
                <a:latin typeface="+mn-ea"/>
              </a:rPr>
              <a:t>나라에서 자동차의 수입대수를 정해서</a:t>
            </a:r>
            <a:r>
              <a:rPr lang="en-US" altLang="ko-KR" dirty="0">
                <a:latin typeface="+mn-ea"/>
              </a:rPr>
              <a:t> </a:t>
            </a:r>
          </a:p>
          <a:p>
            <a:r>
              <a:rPr lang="ko-KR" altLang="en-US" dirty="0">
                <a:latin typeface="+mn-ea"/>
              </a:rPr>
              <a:t>외국 자동차가 많이 수입되지 못하게 해요</a:t>
            </a:r>
            <a:r>
              <a:rPr lang="en-US" altLang="ko-KR" dirty="0">
                <a:latin typeface="+mn-ea"/>
              </a:rPr>
              <a:t>. </a:t>
            </a:r>
          </a:p>
        </p:txBody>
      </p:sp>
      <p:sp>
        <p:nvSpPr>
          <p:cNvPr id="19" name="타원형 설명선 67"/>
          <p:cNvSpPr/>
          <p:nvPr/>
        </p:nvSpPr>
        <p:spPr>
          <a:xfrm>
            <a:off x="2505415" y="3590486"/>
            <a:ext cx="4140000" cy="1159200"/>
          </a:xfrm>
          <a:prstGeom prst="wedgeRoundRectCallout">
            <a:avLst>
              <a:gd name="adj1" fmla="val 56802"/>
              <a:gd name="adj2" fmla="val -1839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457687" y="3640275"/>
            <a:ext cx="4039888" cy="1089529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 indent="0">
              <a:lnSpc>
                <a:spcPct val="120000"/>
              </a:lnSpc>
              <a:buFont typeface="+mj-lt"/>
              <a:buNone/>
              <a:defRPr spc="-150">
                <a:ln w="6350">
                  <a:solidFill>
                    <a:schemeClr val="tx1">
                      <a:alpha val="40000"/>
                    </a:schemeClr>
                  </a:solidFill>
                </a:ln>
              </a:defRPr>
            </a:lvl1pPr>
          </a:lstStyle>
          <a:p>
            <a:pPr algn="r"/>
            <a:r>
              <a:rPr lang="ko-KR" altLang="en-US" dirty="0">
                <a:latin typeface="+mn-ea"/>
              </a:rPr>
              <a:t>국내 선박 산업이 성장하도록</a:t>
            </a:r>
            <a:endParaRPr lang="en-US" altLang="ko-KR" dirty="0">
              <a:latin typeface="+mn-ea"/>
            </a:endParaRPr>
          </a:p>
          <a:p>
            <a:pPr algn="r"/>
            <a:r>
              <a:rPr lang="ko-KR" altLang="en-US" dirty="0">
                <a:latin typeface="+mn-ea"/>
              </a:rPr>
              <a:t>나라에서 선박회사에 보조금을 주어</a:t>
            </a:r>
            <a:endParaRPr lang="en-US" altLang="ko-KR" dirty="0">
              <a:latin typeface="+mn-ea"/>
            </a:endParaRPr>
          </a:p>
          <a:p>
            <a:pPr algn="r"/>
            <a:r>
              <a:rPr lang="ko-KR" altLang="en-US" dirty="0">
                <a:latin typeface="+mn-ea"/>
              </a:rPr>
              <a:t>외국에 더 싼 가격에 수출할 수 있게 해요</a:t>
            </a:r>
            <a:r>
              <a:rPr lang="en-US" altLang="ko-KR" dirty="0">
                <a:latin typeface="+mn-ea"/>
              </a:rPr>
              <a:t>.</a:t>
            </a: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2067" y="3298949"/>
            <a:ext cx="1188000" cy="1188000"/>
          </a:xfrm>
          <a:prstGeom prst="rect">
            <a:avLst/>
          </a:prstGeom>
        </p:spPr>
      </p:pic>
      <p:grpSp>
        <p:nvGrpSpPr>
          <p:cNvPr id="22" name="그룹 21"/>
          <p:cNvGrpSpPr/>
          <p:nvPr/>
        </p:nvGrpSpPr>
        <p:grpSpPr>
          <a:xfrm>
            <a:off x="488239" y="2097432"/>
            <a:ext cx="1543540" cy="1201517"/>
            <a:chOff x="343057" y="2120948"/>
            <a:chExt cx="1543540" cy="1201517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057" y="2120948"/>
              <a:ext cx="981818" cy="981818"/>
            </a:xfrm>
            <a:prstGeom prst="rect">
              <a:avLst/>
            </a:prstGeom>
          </p:spPr>
        </p:pic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2895" y="2602465"/>
              <a:ext cx="720000" cy="720000"/>
            </a:xfrm>
            <a:prstGeom prst="rect">
              <a:avLst/>
            </a:prstGeom>
          </p:spPr>
        </p:pic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010563">
              <a:off x="806597" y="2150676"/>
              <a:ext cx="1080000" cy="1080000"/>
            </a:xfrm>
            <a:prstGeom prst="rect">
              <a:avLst/>
            </a:prstGeom>
          </p:spPr>
        </p:pic>
      </p:grpSp>
      <p:pic>
        <p:nvPicPr>
          <p:cNvPr id="24" name="그림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839" y="2759633"/>
            <a:ext cx="1261655" cy="896210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689" y="4082633"/>
            <a:ext cx="1261655" cy="89621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769" y="4717135"/>
            <a:ext cx="1437480" cy="1437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331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/>
      <p:bldP spid="17" grpId="0" animBg="1"/>
      <p:bldP spid="18" grpId="0"/>
      <p:bldP spid="19" grpId="0" animBg="1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236682" y="143381"/>
            <a:ext cx="2670924" cy="60939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 algn="ctr">
              <a:lnSpc>
                <a:spcPct val="120000"/>
              </a:lnSpc>
              <a:defRPr sz="2800" b="1" spc="-150">
                <a:ln w="0">
                  <a:solidFill>
                    <a:schemeClr val="tx1">
                      <a:alpha val="60000"/>
                    </a:schemeClr>
                  </a:solidFill>
                </a:ln>
                <a:solidFill>
                  <a:srgbClr val="3A3A3C"/>
                </a:solidFill>
              </a:defRPr>
            </a:lvl1pPr>
          </a:lstStyle>
          <a:p>
            <a:r>
              <a:rPr lang="ko-KR" altLang="en-US" dirty="0">
                <a:latin typeface="+mn-ea"/>
              </a:rPr>
              <a:t>보호무역과 장벽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0" y="872716"/>
            <a:ext cx="9144000" cy="57966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9" name="Picture 2" descr="C:\Users\kocia\Pictures\무역협회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2470" y="269758"/>
            <a:ext cx="1329623" cy="342455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274231" y="1480246"/>
            <a:ext cx="4631396" cy="5355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>
              <a:lnSpc>
                <a:spcPct val="120000"/>
              </a:lnSpc>
              <a:defRPr sz="2400">
                <a:ln w="9525">
                  <a:solidFill>
                    <a:schemeClr val="tx1">
                      <a:alpha val="70000"/>
                    </a:schemeClr>
                  </a:solidFill>
                </a:ln>
              </a:defRPr>
            </a:lvl1pPr>
          </a:lstStyle>
          <a:p>
            <a:pPr algn="ctr"/>
            <a:r>
              <a:rPr lang="ko-KR" altLang="en-US" dirty="0">
                <a:latin typeface="+mn-ea"/>
              </a:rPr>
              <a:t>무역장벽으로 보호무역을 하면</a:t>
            </a:r>
            <a:r>
              <a:rPr lang="en-US" altLang="ko-KR" dirty="0">
                <a:latin typeface="+mn-ea"/>
              </a:rPr>
              <a:t>…</a:t>
            </a:r>
          </a:p>
        </p:txBody>
      </p:sp>
      <p:sp>
        <p:nvSpPr>
          <p:cNvPr id="12" name="타원 11"/>
          <p:cNvSpPr/>
          <p:nvPr/>
        </p:nvSpPr>
        <p:spPr>
          <a:xfrm>
            <a:off x="1266906" y="2446927"/>
            <a:ext cx="1963855" cy="1963855"/>
          </a:xfrm>
          <a:prstGeom prst="ellipse">
            <a:avLst/>
          </a:prstGeom>
          <a:noFill/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37366" y="2891696"/>
            <a:ext cx="1204176" cy="112646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 algn="ctr">
              <a:lnSpc>
                <a:spcPct val="120000"/>
              </a:lnSpc>
              <a:defRPr sz="2800" b="1" spc="-150">
                <a:ln w="0">
                  <a:solidFill>
                    <a:schemeClr val="tx1">
                      <a:alpha val="60000"/>
                    </a:schemeClr>
                  </a:solidFill>
                </a:ln>
                <a:solidFill>
                  <a:srgbClr val="3A3A3C"/>
                </a:solidFill>
              </a:defRPr>
            </a:lvl1pPr>
          </a:lstStyle>
          <a:p>
            <a:r>
              <a:rPr lang="ko-KR" altLang="en-US" dirty="0">
                <a:latin typeface="+mn-ea"/>
              </a:rPr>
              <a:t>무역</a:t>
            </a:r>
            <a:endParaRPr lang="en-US" altLang="ko-KR" dirty="0">
              <a:latin typeface="+mn-ea"/>
            </a:endParaRPr>
          </a:p>
          <a:p>
            <a:r>
              <a:rPr lang="ko-KR" altLang="en-US" dirty="0">
                <a:latin typeface="+mn-ea"/>
              </a:rPr>
              <a:t>상대국</a:t>
            </a:r>
          </a:p>
        </p:txBody>
      </p:sp>
      <p:sp>
        <p:nvSpPr>
          <p:cNvPr id="14" name="타원형 설명선 67"/>
          <p:cNvSpPr/>
          <p:nvPr/>
        </p:nvSpPr>
        <p:spPr>
          <a:xfrm>
            <a:off x="3905163" y="2464615"/>
            <a:ext cx="3960000" cy="871200"/>
          </a:xfrm>
          <a:prstGeom prst="wedgeRoundRectCallout">
            <a:avLst>
              <a:gd name="adj1" fmla="val -58117"/>
              <a:gd name="adj2" fmla="val 39565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064855" y="2521650"/>
            <a:ext cx="2848857" cy="757130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 indent="0">
              <a:lnSpc>
                <a:spcPct val="120000"/>
              </a:lnSpc>
              <a:buFont typeface="+mj-lt"/>
              <a:buNone/>
              <a:defRPr spc="-150">
                <a:ln w="6350">
                  <a:solidFill>
                    <a:schemeClr val="tx1">
                      <a:alpha val="40000"/>
                    </a:schemeClr>
                  </a:solidFill>
                </a:ln>
              </a:defRPr>
            </a:lvl1pPr>
          </a:lstStyle>
          <a:p>
            <a:r>
              <a:rPr lang="ko-KR" altLang="en-US" dirty="0">
                <a:latin typeface="+mn-ea"/>
              </a:rPr>
              <a:t>너희는 나라에서 도와주니까</a:t>
            </a:r>
            <a:endParaRPr lang="en-US" altLang="ko-KR" dirty="0">
              <a:latin typeface="+mn-ea"/>
            </a:endParaRPr>
          </a:p>
          <a:p>
            <a:r>
              <a:rPr lang="ko-KR" altLang="en-US" dirty="0">
                <a:latin typeface="+mn-ea"/>
              </a:rPr>
              <a:t>정직한 경쟁이 아니야</a:t>
            </a:r>
            <a:r>
              <a:rPr lang="en-US" altLang="ko-KR" dirty="0">
                <a:latin typeface="+mn-ea"/>
              </a:rPr>
              <a:t>!</a:t>
            </a:r>
          </a:p>
        </p:txBody>
      </p:sp>
      <p:sp>
        <p:nvSpPr>
          <p:cNvPr id="16" name="타원형 설명선 67"/>
          <p:cNvSpPr/>
          <p:nvPr/>
        </p:nvSpPr>
        <p:spPr>
          <a:xfrm>
            <a:off x="3905163" y="3529440"/>
            <a:ext cx="3960000" cy="871200"/>
          </a:xfrm>
          <a:prstGeom prst="wedgeRoundRectCallout">
            <a:avLst>
              <a:gd name="adj1" fmla="val -57451"/>
              <a:gd name="adj2" fmla="val -47736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064855" y="3586475"/>
            <a:ext cx="3122971" cy="757130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 indent="0">
              <a:lnSpc>
                <a:spcPct val="120000"/>
              </a:lnSpc>
              <a:buFont typeface="+mj-lt"/>
              <a:buNone/>
              <a:defRPr spc="-150">
                <a:ln w="6350">
                  <a:solidFill>
                    <a:schemeClr val="tx1">
                      <a:alpha val="40000"/>
                    </a:schemeClr>
                  </a:solidFill>
                </a:ln>
              </a:defRPr>
            </a:lvl1pPr>
          </a:lstStyle>
          <a:p>
            <a:r>
              <a:rPr lang="ko-KR" altLang="en-US" dirty="0">
                <a:latin typeface="+mn-ea"/>
              </a:rPr>
              <a:t>너희는 우리에게 수출을 하면서</a:t>
            </a:r>
            <a:endParaRPr lang="en-US" altLang="ko-KR" dirty="0">
              <a:latin typeface="+mn-ea"/>
            </a:endParaRPr>
          </a:p>
          <a:p>
            <a:r>
              <a:rPr lang="ko-KR" altLang="en-US" dirty="0">
                <a:latin typeface="+mn-ea"/>
              </a:rPr>
              <a:t>수입은 막으니까 불공평해</a:t>
            </a:r>
            <a:r>
              <a:rPr lang="en-US" altLang="ko-KR" dirty="0">
                <a:latin typeface="+mn-ea"/>
              </a:rPr>
              <a:t>!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-72516" y="5043449"/>
            <a:ext cx="9289032" cy="807639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42650" y="5120896"/>
            <a:ext cx="8105104" cy="68326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 algn="ctr">
              <a:lnSpc>
                <a:spcPct val="120000"/>
              </a:lnSpc>
              <a:defRPr sz="2800" b="1" spc="-150">
                <a:ln w="0">
                  <a:solidFill>
                    <a:schemeClr val="tx1">
                      <a:alpha val="60000"/>
                    </a:schemeClr>
                  </a:solidFill>
                </a:ln>
                <a:solidFill>
                  <a:srgbClr val="3A3A3C"/>
                </a:solidFill>
              </a:defRPr>
            </a:lvl1pPr>
          </a:lstStyle>
          <a:p>
            <a:pPr algn="r"/>
            <a:r>
              <a:rPr lang="ko-KR" altLang="en-US" sz="3200" dirty="0">
                <a:ln w="0">
                  <a:solidFill>
                    <a:schemeClr val="bg1">
                      <a:alpha val="6000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보호무역은 무역상대국가와 갈등을 일으켜요</a:t>
            </a:r>
            <a:r>
              <a:rPr lang="en-US" altLang="ko-KR" sz="3200" dirty="0">
                <a:ln w="0">
                  <a:solidFill>
                    <a:schemeClr val="bg1">
                      <a:alpha val="6000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!</a:t>
            </a:r>
            <a:endParaRPr lang="ko-KR" altLang="en-US" sz="3200" dirty="0">
              <a:ln w="0">
                <a:solidFill>
                  <a:schemeClr val="bg1">
                    <a:alpha val="6000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52333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6" grpId="0" animBg="1"/>
      <p:bldP spid="17" grpId="0"/>
      <p:bldP spid="2" grpId="0" animBg="1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024017" y="143381"/>
            <a:ext cx="5096267" cy="60939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 algn="ctr">
              <a:lnSpc>
                <a:spcPct val="120000"/>
              </a:lnSpc>
              <a:defRPr sz="2800" b="1" spc="-150">
                <a:ln w="0">
                  <a:solidFill>
                    <a:schemeClr val="tx1">
                      <a:alpha val="60000"/>
                    </a:schemeClr>
                  </a:solidFill>
                </a:ln>
                <a:solidFill>
                  <a:srgbClr val="3A3A3C"/>
                </a:solidFill>
              </a:defRPr>
            </a:lvl1pPr>
          </a:lstStyle>
          <a:p>
            <a:r>
              <a:rPr lang="ko-KR" altLang="en-US" dirty="0">
                <a:latin typeface="+mn-ea"/>
              </a:rPr>
              <a:t>미션</a:t>
            </a:r>
            <a:r>
              <a:rPr lang="en-US" altLang="ko-KR" dirty="0">
                <a:latin typeface="+mn-ea"/>
              </a:rPr>
              <a:t>. </a:t>
            </a:r>
            <a:r>
              <a:rPr lang="ko-KR" altLang="en-US" dirty="0">
                <a:latin typeface="+mn-ea"/>
              </a:rPr>
              <a:t>무지개 대륙을 만족시켜라</a:t>
            </a:r>
            <a:r>
              <a:rPr lang="en-US" altLang="ko-KR" dirty="0">
                <a:latin typeface="+mn-ea"/>
              </a:rPr>
              <a:t>!</a:t>
            </a:r>
            <a:endParaRPr lang="ko-KR" altLang="en-US" dirty="0">
              <a:latin typeface="+mn-ea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0" y="872716"/>
            <a:ext cx="9144000" cy="57966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9" name="Picture 2" descr="C:\Users\kocia\Pictures\무역협회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2470" y="269758"/>
            <a:ext cx="1329623" cy="342455"/>
          </a:xfrm>
          <a:prstGeom prst="rect">
            <a:avLst/>
          </a:prstGeom>
          <a:noFill/>
        </p:spPr>
      </p:pic>
      <p:sp>
        <p:nvSpPr>
          <p:cNvPr id="11" name="모서리가 둥근 직사각형 10"/>
          <p:cNvSpPr/>
          <p:nvPr/>
        </p:nvSpPr>
        <p:spPr>
          <a:xfrm>
            <a:off x="323528" y="1231658"/>
            <a:ext cx="4032448" cy="2634037"/>
          </a:xfrm>
          <a:prstGeom prst="roundRect">
            <a:avLst>
              <a:gd name="adj" fmla="val 4547"/>
            </a:avLst>
          </a:prstGeom>
          <a:noFill/>
          <a:ln w="28575">
            <a:solidFill>
              <a:srgbClr val="FFC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4788024" y="1231658"/>
            <a:ext cx="4032448" cy="2623000"/>
          </a:xfrm>
          <a:prstGeom prst="roundRect">
            <a:avLst>
              <a:gd name="adj" fmla="val 4547"/>
            </a:avLst>
          </a:prstGeom>
          <a:noFill/>
          <a:ln w="28575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755576" y="3645024"/>
            <a:ext cx="3024336" cy="504056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01518" y="3573886"/>
            <a:ext cx="2004459" cy="609398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 algn="ctr">
              <a:lnSpc>
                <a:spcPct val="120000"/>
              </a:lnSpc>
              <a:defRPr sz="2800" b="1" spc="-150">
                <a:ln w="0">
                  <a:solidFill>
                    <a:schemeClr val="tx1">
                      <a:alpha val="60000"/>
                    </a:schemeClr>
                  </a:solidFill>
                </a:ln>
                <a:solidFill>
                  <a:srgbClr val="3A3A3C"/>
                </a:solidFill>
              </a:defRPr>
            </a:lvl1pPr>
          </a:lstStyle>
          <a:p>
            <a:r>
              <a:rPr lang="en-US" altLang="ko-KR" spc="0" dirty="0">
                <a:ln w="0">
                  <a:solidFill>
                    <a:schemeClr val="tx1">
                      <a:alpha val="20000"/>
                    </a:schemeClr>
                  </a:solidFill>
                </a:ln>
                <a:latin typeface="+mn-ea"/>
              </a:rPr>
              <a:t>Yellowland</a:t>
            </a:r>
          </a:p>
        </p:txBody>
      </p:sp>
      <p:sp>
        <p:nvSpPr>
          <p:cNvPr id="15" name="모서리가 둥근 직사각형 14"/>
          <p:cNvSpPr/>
          <p:nvPr/>
        </p:nvSpPr>
        <p:spPr>
          <a:xfrm>
            <a:off x="5292080" y="3645024"/>
            <a:ext cx="3024336" cy="504056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30200" y="3573886"/>
            <a:ext cx="2020105" cy="609398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 algn="ctr">
              <a:lnSpc>
                <a:spcPct val="120000"/>
              </a:lnSpc>
              <a:defRPr sz="2800" b="1" spc="-150">
                <a:ln w="0">
                  <a:solidFill>
                    <a:schemeClr val="tx1">
                      <a:alpha val="20000"/>
                    </a:schemeClr>
                  </a:solidFill>
                </a:ln>
                <a:solidFill>
                  <a:srgbClr val="3A3A3C"/>
                </a:solidFill>
              </a:defRPr>
            </a:lvl1pPr>
          </a:lstStyle>
          <a:p>
            <a:r>
              <a:rPr lang="en-US" altLang="ko-KR" spc="0" dirty="0">
                <a:ln w="0"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Purpleland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4097" y="1231658"/>
            <a:ext cx="3897221" cy="230832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 indent="0">
              <a:lnSpc>
                <a:spcPct val="130000"/>
              </a:lnSpc>
              <a:buFont typeface="+mj-lt"/>
              <a:buNone/>
              <a:defRPr sz="2000" spc="-150">
                <a:ln w="6350">
                  <a:solidFill>
                    <a:schemeClr val="tx1">
                      <a:alpha val="40000"/>
                    </a:schemeClr>
                  </a:solidFill>
                </a:ln>
              </a:defRPr>
            </a:lvl1pPr>
          </a:lstStyle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1800" dirty="0">
                <a:latin typeface="+mn-ea"/>
              </a:rPr>
              <a:t>컴퓨터</a:t>
            </a:r>
            <a:r>
              <a:rPr lang="en-US" altLang="ko-KR" sz="1800" dirty="0">
                <a:latin typeface="+mn-ea"/>
              </a:rPr>
              <a:t>, </a:t>
            </a:r>
            <a:r>
              <a:rPr lang="ko-KR" altLang="en-US" sz="1800" dirty="0">
                <a:latin typeface="+mn-ea"/>
              </a:rPr>
              <a:t>화장품이 세계적으로 유명</a:t>
            </a:r>
            <a:endParaRPr lang="en-US" altLang="ko-KR" sz="1800" dirty="0">
              <a:latin typeface="+mn-ea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1800" dirty="0">
                <a:latin typeface="+mn-ea"/>
              </a:rPr>
              <a:t>과거에 운동화 산업이 발달해 일하는</a:t>
            </a:r>
            <a:r>
              <a:rPr lang="en-US" altLang="ko-KR" sz="1800" dirty="0">
                <a:latin typeface="+mn-ea"/>
              </a:rPr>
              <a:t/>
            </a:r>
            <a:br>
              <a:rPr lang="en-US" altLang="ko-KR" sz="1800" dirty="0">
                <a:latin typeface="+mn-ea"/>
              </a:rPr>
            </a:br>
            <a:r>
              <a:rPr lang="ko-KR" altLang="en-US" sz="1800" dirty="0">
                <a:latin typeface="+mn-ea"/>
              </a:rPr>
              <a:t>사람이 많지만 잘 팔리지 않음</a:t>
            </a:r>
            <a:endParaRPr lang="en-US" altLang="ko-KR" sz="1800" dirty="0">
              <a:latin typeface="+mn-ea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1800" dirty="0">
                <a:latin typeface="+mn-ea"/>
              </a:rPr>
              <a:t>가방 산업은 점점 성장하는 중</a:t>
            </a:r>
            <a:endParaRPr lang="en-US" altLang="ko-KR" sz="1800" dirty="0">
              <a:latin typeface="+mn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932040" y="1231658"/>
            <a:ext cx="3685624" cy="230832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 marL="285750" indent="-285750">
              <a:lnSpc>
                <a:spcPct val="200000"/>
              </a:lnSpc>
              <a:buFont typeface="Wingdings" panose="05000000000000000000" pitchFamily="2" charset="2"/>
              <a:buChar char="§"/>
              <a:defRPr spc="-150">
                <a:ln w="6350">
                  <a:solidFill>
                    <a:schemeClr val="tx1">
                      <a:alpha val="40000"/>
                    </a:schemeClr>
                  </a:solidFill>
                </a:ln>
              </a:defRPr>
            </a:lvl1pPr>
          </a:lstStyle>
          <a:p>
            <a:r>
              <a:rPr lang="ko-KR" altLang="en-US" dirty="0">
                <a:latin typeface="+mn-ea"/>
              </a:rPr>
              <a:t>운동화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>
                <a:latin typeface="+mn-ea"/>
              </a:rPr>
              <a:t>화장품이 세계적으로 유명</a:t>
            </a:r>
            <a:endParaRPr lang="en-US" altLang="ko-KR" dirty="0">
              <a:latin typeface="+mn-ea"/>
            </a:endParaRPr>
          </a:p>
          <a:p>
            <a:r>
              <a:rPr lang="ko-KR" altLang="en-US" dirty="0">
                <a:latin typeface="+mn-ea"/>
              </a:rPr>
              <a:t>과거에 가방 산업이 발달해 일하는</a:t>
            </a:r>
            <a:r>
              <a:rPr lang="en-US" altLang="ko-KR" dirty="0">
                <a:latin typeface="+mn-ea"/>
              </a:rPr>
              <a:t/>
            </a:r>
            <a:br>
              <a:rPr lang="en-US" altLang="ko-KR" dirty="0">
                <a:latin typeface="+mn-ea"/>
              </a:rPr>
            </a:br>
            <a:r>
              <a:rPr lang="ko-KR" altLang="en-US" dirty="0">
                <a:latin typeface="+mn-ea"/>
              </a:rPr>
              <a:t>사람이 많지만 잘 팔리지 않음</a:t>
            </a:r>
            <a:endParaRPr lang="en-US" altLang="ko-KR" dirty="0">
              <a:latin typeface="+mn-ea"/>
            </a:endParaRPr>
          </a:p>
          <a:p>
            <a:r>
              <a:rPr lang="ko-KR" altLang="en-US" dirty="0">
                <a:latin typeface="+mn-ea"/>
              </a:rPr>
              <a:t>컴퓨터 산업은 점점 성장하는 중</a:t>
            </a:r>
            <a:endParaRPr lang="en-US" altLang="ko-KR" dirty="0">
              <a:latin typeface="+mn-ea"/>
            </a:endParaRPr>
          </a:p>
        </p:txBody>
      </p:sp>
      <p:sp>
        <p:nvSpPr>
          <p:cNvPr id="21" name="타원형 설명선 67"/>
          <p:cNvSpPr/>
          <p:nvPr/>
        </p:nvSpPr>
        <p:spPr>
          <a:xfrm>
            <a:off x="2089739" y="4423618"/>
            <a:ext cx="6829593" cy="871200"/>
          </a:xfrm>
          <a:prstGeom prst="wedgeRoundRectCallout">
            <a:avLst>
              <a:gd name="adj1" fmla="val -54068"/>
              <a:gd name="adj2" fmla="val 28377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051720" y="4477895"/>
            <a:ext cx="6218369" cy="757130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 indent="0">
              <a:lnSpc>
                <a:spcPct val="120000"/>
              </a:lnSpc>
              <a:buFont typeface="+mj-lt"/>
              <a:buNone/>
              <a:defRPr spc="-150">
                <a:ln w="6350">
                  <a:solidFill>
                    <a:schemeClr val="tx1">
                      <a:alpha val="40000"/>
                    </a:schemeClr>
                  </a:solidFill>
                </a:ln>
              </a:defRPr>
            </a:lvl1pPr>
          </a:lstStyle>
          <a:p>
            <a:r>
              <a:rPr lang="ko-KR" altLang="en-US" dirty="0">
                <a:latin typeface="+mn-ea"/>
              </a:rPr>
              <a:t>두 나라가 무역협상을 시작합니다</a:t>
            </a:r>
            <a:r>
              <a:rPr lang="en-US" altLang="ko-KR" dirty="0">
                <a:latin typeface="+mn-ea"/>
              </a:rPr>
              <a:t>. </a:t>
            </a:r>
            <a:r>
              <a:rPr lang="ko-KR" altLang="en-US" dirty="0">
                <a:latin typeface="+mn-ea"/>
              </a:rPr>
              <a:t>두 나라는 자유롭게 경쟁하길 </a:t>
            </a:r>
            <a:endParaRPr lang="en-US" altLang="ko-KR" dirty="0">
              <a:latin typeface="+mn-ea"/>
            </a:endParaRPr>
          </a:p>
          <a:p>
            <a:r>
              <a:rPr lang="ko-KR" altLang="en-US" dirty="0">
                <a:latin typeface="+mn-ea"/>
              </a:rPr>
              <a:t>바라는 산업과 보호하고 싶은 산업이 다릅니다</a:t>
            </a:r>
            <a:r>
              <a:rPr lang="en-US" altLang="ko-KR" dirty="0">
                <a:latin typeface="+mn-ea"/>
              </a:rPr>
              <a:t>.</a:t>
            </a:r>
          </a:p>
        </p:txBody>
      </p:sp>
      <p:sp>
        <p:nvSpPr>
          <p:cNvPr id="24" name="타원형 설명선 67"/>
          <p:cNvSpPr/>
          <p:nvPr/>
        </p:nvSpPr>
        <p:spPr>
          <a:xfrm>
            <a:off x="2089740" y="5382762"/>
            <a:ext cx="6838743" cy="871200"/>
          </a:xfrm>
          <a:prstGeom prst="wedgeRoundRectCallout">
            <a:avLst>
              <a:gd name="adj1" fmla="val -54058"/>
              <a:gd name="adj2" fmla="val -36952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051720" y="5434886"/>
            <a:ext cx="6991016" cy="757130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 indent="0">
              <a:lnSpc>
                <a:spcPct val="120000"/>
              </a:lnSpc>
              <a:buFont typeface="+mj-lt"/>
              <a:buNone/>
              <a:defRPr spc="-150">
                <a:ln w="6350">
                  <a:solidFill>
                    <a:schemeClr val="tx1">
                      <a:alpha val="40000"/>
                    </a:schemeClr>
                  </a:solidFill>
                </a:ln>
              </a:defRPr>
            </a:lvl1pPr>
          </a:lstStyle>
          <a:p>
            <a:r>
              <a:rPr lang="en-US" altLang="ko-KR" dirty="0">
                <a:latin typeface="+mn-ea"/>
              </a:rPr>
              <a:t>Yellowland</a:t>
            </a:r>
            <a:r>
              <a:rPr lang="ko-KR" altLang="en-US" dirty="0">
                <a:latin typeface="+mn-ea"/>
              </a:rPr>
              <a:t>는 컴퓨터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>
                <a:latin typeface="+mn-ea"/>
              </a:rPr>
              <a:t>화장품은 경쟁을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>
                <a:latin typeface="+mn-ea"/>
              </a:rPr>
              <a:t>운동화와 가방은 보호를 원합니다</a:t>
            </a:r>
            <a:r>
              <a:rPr lang="en-US" altLang="ko-KR" dirty="0">
                <a:latin typeface="+mn-ea"/>
              </a:rPr>
              <a:t>.</a:t>
            </a:r>
          </a:p>
          <a:p>
            <a:r>
              <a:rPr lang="en-US" altLang="ko-KR" dirty="0">
                <a:latin typeface="+mn-ea"/>
              </a:rPr>
              <a:t>Purpleland</a:t>
            </a:r>
            <a:r>
              <a:rPr lang="ko-KR" altLang="en-US" dirty="0">
                <a:latin typeface="+mn-ea"/>
              </a:rPr>
              <a:t>는 운동화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>
                <a:latin typeface="+mn-ea"/>
              </a:rPr>
              <a:t>화장품은 경쟁을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>
                <a:latin typeface="+mn-ea"/>
              </a:rPr>
              <a:t>가방과 컴퓨터는 보호를 원합니다</a:t>
            </a:r>
            <a:r>
              <a:rPr lang="en-US" altLang="ko-KR" dirty="0">
                <a:latin typeface="+mn-ea"/>
              </a:rPr>
              <a:t>.</a:t>
            </a:r>
            <a:r>
              <a:rPr lang="ko-KR" altLang="en-US" dirty="0">
                <a:latin typeface="+mn-ea"/>
              </a:rPr>
              <a:t> </a:t>
            </a:r>
            <a:endParaRPr lang="en-US" altLang="ko-KR" dirty="0">
              <a:latin typeface="+mn-ea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38" y="4843013"/>
            <a:ext cx="1506942" cy="1506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966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/>
      <p:bldP spid="24" grpId="0" animBg="1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872716"/>
            <a:ext cx="9144000" cy="57966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pic>
        <p:nvPicPr>
          <p:cNvPr id="9" name="Picture 2" descr="C:\Users\kocia\Pictures\무역협회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2470" y="269758"/>
            <a:ext cx="1329623" cy="342455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024017" y="143381"/>
            <a:ext cx="5096267" cy="60939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 algn="ctr">
              <a:lnSpc>
                <a:spcPct val="120000"/>
              </a:lnSpc>
              <a:defRPr sz="2800" b="1" spc="-150">
                <a:ln w="0">
                  <a:solidFill>
                    <a:schemeClr val="tx1">
                      <a:alpha val="60000"/>
                    </a:schemeClr>
                  </a:solidFill>
                </a:ln>
                <a:solidFill>
                  <a:srgbClr val="3A3A3C"/>
                </a:solidFill>
              </a:defRPr>
            </a:lvl1pPr>
          </a:lstStyle>
          <a:p>
            <a:r>
              <a:rPr lang="ko-KR" altLang="en-US" dirty="0">
                <a:latin typeface="+mn-ea"/>
              </a:rPr>
              <a:t>미션</a:t>
            </a:r>
            <a:r>
              <a:rPr lang="en-US" altLang="ko-KR" dirty="0">
                <a:latin typeface="+mn-ea"/>
              </a:rPr>
              <a:t>. </a:t>
            </a:r>
            <a:r>
              <a:rPr lang="ko-KR" altLang="en-US" dirty="0">
                <a:latin typeface="+mn-ea"/>
              </a:rPr>
              <a:t>무지개 대륙을 만족시켜라</a:t>
            </a:r>
            <a:r>
              <a:rPr lang="en-US" altLang="ko-KR" dirty="0">
                <a:latin typeface="+mn-ea"/>
              </a:rPr>
              <a:t>!</a:t>
            </a:r>
            <a:endParaRPr lang="ko-KR" altLang="en-US" dirty="0">
              <a:latin typeface="+mn-ea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38" y="2740286"/>
            <a:ext cx="1506942" cy="1506942"/>
          </a:xfrm>
          <a:prstGeom prst="rect">
            <a:avLst/>
          </a:prstGeom>
        </p:spPr>
      </p:pic>
      <p:sp>
        <p:nvSpPr>
          <p:cNvPr id="13" name="타원형 설명선 67"/>
          <p:cNvSpPr/>
          <p:nvPr/>
        </p:nvSpPr>
        <p:spPr>
          <a:xfrm>
            <a:off x="2089740" y="3006615"/>
            <a:ext cx="6874748" cy="1170557"/>
          </a:xfrm>
          <a:prstGeom prst="wedgeRoundRectCallout">
            <a:avLst>
              <a:gd name="adj1" fmla="val -56225"/>
              <a:gd name="adj2" fmla="val -19981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15" name="타원형 설명선 67"/>
          <p:cNvSpPr/>
          <p:nvPr/>
        </p:nvSpPr>
        <p:spPr>
          <a:xfrm>
            <a:off x="2089740" y="2051924"/>
            <a:ext cx="6883959" cy="871200"/>
          </a:xfrm>
          <a:prstGeom prst="wedgeRoundRectCallout">
            <a:avLst>
              <a:gd name="adj1" fmla="val -56684"/>
              <a:gd name="adj2" fmla="val 54647"/>
              <a:gd name="adj3" fmla="val 1666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091971" y="2104048"/>
            <a:ext cx="6991016" cy="757130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 indent="0">
              <a:lnSpc>
                <a:spcPct val="120000"/>
              </a:lnSpc>
              <a:buFont typeface="+mj-lt"/>
              <a:buNone/>
              <a:defRPr spc="-150">
                <a:ln w="6350">
                  <a:solidFill>
                    <a:schemeClr val="tx1">
                      <a:alpha val="40000"/>
                    </a:schemeClr>
                  </a:solidFill>
                </a:ln>
              </a:defRPr>
            </a:lvl1pPr>
          </a:lstStyle>
          <a:p>
            <a:r>
              <a:rPr lang="en-US" altLang="ko-KR" dirty="0">
                <a:latin typeface="+mn-ea"/>
              </a:rPr>
              <a:t>Yellowland</a:t>
            </a:r>
            <a:r>
              <a:rPr lang="ko-KR" altLang="en-US" dirty="0">
                <a:latin typeface="+mn-ea"/>
              </a:rPr>
              <a:t>는 컴퓨터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>
                <a:latin typeface="+mn-ea"/>
              </a:rPr>
              <a:t>화장품은 경쟁을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>
                <a:latin typeface="+mn-ea"/>
              </a:rPr>
              <a:t>운동화와 가방은 보호를 원합니다</a:t>
            </a:r>
            <a:r>
              <a:rPr lang="en-US" altLang="ko-KR" dirty="0">
                <a:latin typeface="+mn-ea"/>
              </a:rPr>
              <a:t>.</a:t>
            </a:r>
          </a:p>
          <a:p>
            <a:r>
              <a:rPr lang="en-US" altLang="ko-KR" dirty="0">
                <a:latin typeface="+mn-ea"/>
              </a:rPr>
              <a:t>Purpleland</a:t>
            </a:r>
            <a:r>
              <a:rPr lang="ko-KR" altLang="en-US" dirty="0">
                <a:latin typeface="+mn-ea"/>
              </a:rPr>
              <a:t>는 운동화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>
                <a:latin typeface="+mn-ea"/>
              </a:rPr>
              <a:t>화장품은 경쟁을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>
                <a:latin typeface="+mn-ea"/>
              </a:rPr>
              <a:t>가방과 컴퓨터는 보호를 원합니다</a:t>
            </a:r>
            <a:r>
              <a:rPr lang="en-US" altLang="ko-KR" dirty="0">
                <a:latin typeface="+mn-ea"/>
              </a:rPr>
              <a:t>.</a:t>
            </a:r>
            <a:r>
              <a:rPr lang="ko-KR" altLang="en-US" dirty="0">
                <a:latin typeface="+mn-ea"/>
              </a:rPr>
              <a:t> </a:t>
            </a:r>
            <a:endParaRPr lang="en-US" altLang="ko-KR" dirty="0">
              <a:latin typeface="+mn-e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087724" y="3044102"/>
            <a:ext cx="4690708" cy="1089529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 indent="0">
              <a:lnSpc>
                <a:spcPct val="120000"/>
              </a:lnSpc>
              <a:buFont typeface="+mj-lt"/>
              <a:buNone/>
              <a:defRPr spc="-150">
                <a:ln w="6350">
                  <a:solidFill>
                    <a:schemeClr val="tx1">
                      <a:alpha val="40000"/>
                    </a:schemeClr>
                  </a:solidFill>
                </a:ln>
              </a:defRPr>
            </a:lvl1pPr>
          </a:lstStyle>
          <a:p>
            <a:r>
              <a:rPr lang="ko-KR" altLang="en-US" dirty="0">
                <a:latin typeface="+mn-ea"/>
              </a:rPr>
              <a:t>두 나라 모두 자기 주장만 하면 갈등이 생깁니다</a:t>
            </a:r>
            <a:r>
              <a:rPr lang="en-US" altLang="ko-KR" dirty="0">
                <a:latin typeface="+mn-ea"/>
              </a:rPr>
              <a:t>.</a:t>
            </a:r>
          </a:p>
          <a:p>
            <a:r>
              <a:rPr lang="ko-KR" altLang="en-US" dirty="0">
                <a:latin typeface="+mn-ea"/>
              </a:rPr>
              <a:t>그렇다면 여러분은 어떤 선택을 하시겠습니까</a:t>
            </a:r>
            <a:r>
              <a:rPr lang="en-US" altLang="ko-KR" dirty="0">
                <a:latin typeface="+mn-ea"/>
              </a:rPr>
              <a:t>?</a:t>
            </a:r>
          </a:p>
          <a:p>
            <a:r>
              <a:rPr lang="ko-KR" altLang="en-US" dirty="0">
                <a:latin typeface="+mn-ea"/>
              </a:rPr>
              <a:t>한 나라의 입장이 되어 협상 의견을 정해주세요</a:t>
            </a:r>
            <a:r>
              <a:rPr lang="en-US" altLang="ko-KR" dirty="0">
                <a:latin typeface="+mn-ea"/>
              </a:rPr>
              <a:t>!</a:t>
            </a:r>
            <a:r>
              <a:rPr lang="ko-KR" altLang="en-US" dirty="0">
                <a:latin typeface="+mn-ea"/>
              </a:rPr>
              <a:t> </a:t>
            </a:r>
            <a:endParaRPr lang="en-US" altLang="ko-KR" dirty="0">
              <a:latin typeface="+mn-ea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-72516" y="4436984"/>
            <a:ext cx="9289032" cy="118061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59117" y="4542593"/>
            <a:ext cx="5032148" cy="101566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 algn="r">
              <a:lnSpc>
                <a:spcPct val="120000"/>
              </a:lnSpc>
              <a:defRPr sz="3200" b="1" spc="-150">
                <a:ln w="0">
                  <a:solidFill>
                    <a:schemeClr val="bg1">
                      <a:alpha val="60000"/>
                    </a:schemeClr>
                  </a:solidFill>
                </a:ln>
                <a:solidFill>
                  <a:schemeClr val="bg1"/>
                </a:solidFill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ko-KR" altLang="en-US" sz="2800" b="0" dirty="0">
                <a:latin typeface="+mn-ea"/>
              </a:rPr>
              <a:t>갈등 없이 좋은 결과를 얻으려면</a:t>
            </a:r>
            <a:endParaRPr lang="en-US" altLang="ko-KR" sz="2800" b="0" dirty="0">
              <a:latin typeface="+mn-ea"/>
            </a:endParaRPr>
          </a:p>
          <a:p>
            <a:pPr algn="ctr">
              <a:lnSpc>
                <a:spcPct val="100000"/>
              </a:lnSpc>
            </a:pPr>
            <a:r>
              <a:rPr lang="ko-KR" altLang="en-US" dirty="0">
                <a:latin typeface="+mn-ea"/>
              </a:rPr>
              <a:t>적절한 협상이 필요해요</a:t>
            </a:r>
            <a:r>
              <a:rPr lang="en-US" altLang="ko-KR" dirty="0">
                <a:latin typeface="+mn-ea"/>
              </a:rPr>
              <a:t>!</a:t>
            </a:r>
            <a:endParaRPr lang="ko-KR" altLang="en-US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6817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7" grpId="0"/>
      <p:bldP spid="19" grpId="0" animBg="1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163474" y="143381"/>
            <a:ext cx="4817344" cy="60939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 algn="ctr">
              <a:lnSpc>
                <a:spcPct val="120000"/>
              </a:lnSpc>
              <a:defRPr sz="2800" b="1" spc="-150">
                <a:ln w="0">
                  <a:solidFill>
                    <a:schemeClr val="tx1">
                      <a:alpha val="60000"/>
                    </a:schemeClr>
                  </a:solidFill>
                </a:ln>
                <a:solidFill>
                  <a:srgbClr val="3A3A3C"/>
                </a:solidFill>
              </a:defRPr>
            </a:lvl1pPr>
          </a:lstStyle>
          <a:p>
            <a:r>
              <a:rPr lang="ko-KR" altLang="en-US" dirty="0">
                <a:latin typeface="+mn-ea"/>
              </a:rPr>
              <a:t>자유무역과 보호무역의 장단점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0" y="872716"/>
            <a:ext cx="9144000" cy="57966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pic>
        <p:nvPicPr>
          <p:cNvPr id="9" name="Picture 2" descr="C:\Users\kocia\Pictures\무역협회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2470" y="269758"/>
            <a:ext cx="1329623" cy="342455"/>
          </a:xfrm>
          <a:prstGeom prst="rect">
            <a:avLst/>
          </a:prstGeom>
          <a:noFill/>
        </p:spPr>
      </p:pic>
      <p:sp>
        <p:nvSpPr>
          <p:cNvPr id="11" name="모서리가 둥근 직사각형 10"/>
          <p:cNvSpPr/>
          <p:nvPr/>
        </p:nvSpPr>
        <p:spPr>
          <a:xfrm>
            <a:off x="377314" y="1508311"/>
            <a:ext cx="8406787" cy="2478037"/>
          </a:xfrm>
          <a:prstGeom prst="roundRect">
            <a:avLst>
              <a:gd name="adj" fmla="val 4547"/>
            </a:avLst>
          </a:prstGeom>
          <a:noFill/>
          <a:ln w="28575">
            <a:solidFill>
              <a:schemeClr val="tx1"/>
            </a:solidFill>
            <a:prstDash val="sysDot"/>
            <a:head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377314" y="4335668"/>
            <a:ext cx="8406787" cy="1666680"/>
          </a:xfrm>
          <a:prstGeom prst="roundRect">
            <a:avLst>
              <a:gd name="adj" fmla="val 4547"/>
            </a:avLst>
          </a:prstGeom>
          <a:noFill/>
          <a:ln w="28575">
            <a:solidFill>
              <a:schemeClr val="tx1"/>
            </a:solidFill>
            <a:prstDash val="sysDot"/>
            <a:head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618532" y="4080723"/>
            <a:ext cx="1767600" cy="540000"/>
            <a:chOff x="5891085" y="1539980"/>
            <a:chExt cx="1767600" cy="540000"/>
          </a:xfrm>
        </p:grpSpPr>
        <p:sp>
          <p:nvSpPr>
            <p:cNvPr id="15" name="모서리가 접힌 도형 14"/>
            <p:cNvSpPr/>
            <p:nvPr/>
          </p:nvSpPr>
          <p:spPr>
            <a:xfrm rot="10800000">
              <a:off x="5891085" y="1539980"/>
              <a:ext cx="1767600" cy="540000"/>
            </a:xfrm>
            <a:prstGeom prst="foldedCorner">
              <a:avLst>
                <a:gd name="adj" fmla="val 47576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+mn-ea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894102" y="1579147"/>
              <a:ext cx="17615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ctr">
                <a:defRPr sz="2400" b="1" spc="0">
                  <a:ln w="0">
                    <a:solidFill>
                      <a:schemeClr val="tx1">
                        <a:alpha val="60000"/>
                      </a:schemeClr>
                    </a:solidFill>
                  </a:ln>
                  <a:solidFill>
                    <a:srgbClr val="3A3A3C"/>
                  </a:solidFill>
                </a:defRPr>
              </a:lvl1pPr>
            </a:lstStyle>
            <a:p>
              <a:r>
                <a:rPr lang="ko-KR" altLang="en-US" dirty="0">
                  <a:latin typeface="+mn-ea"/>
                </a:rPr>
                <a:t>보호무역</a:t>
              </a:r>
            </a:p>
          </p:txBody>
        </p:sp>
      </p:grpSp>
      <p:sp>
        <p:nvSpPr>
          <p:cNvPr id="18" name="타원형 설명선 67"/>
          <p:cNvSpPr/>
          <p:nvPr/>
        </p:nvSpPr>
        <p:spPr>
          <a:xfrm>
            <a:off x="2267744" y="2034053"/>
            <a:ext cx="4668190" cy="1159200"/>
          </a:xfrm>
          <a:prstGeom prst="wedgeRoundRectCallout">
            <a:avLst>
              <a:gd name="adj1" fmla="val -56011"/>
              <a:gd name="adj2" fmla="val 40370"/>
              <a:gd name="adj3" fmla="val 1666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411760" y="2062987"/>
            <a:ext cx="2959465" cy="424732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 indent="0">
              <a:lnSpc>
                <a:spcPct val="120000"/>
              </a:lnSpc>
              <a:buFont typeface="+mj-lt"/>
              <a:buNone/>
              <a:defRPr spc="-150">
                <a:ln w="6350">
                  <a:solidFill>
                    <a:schemeClr val="tx1">
                      <a:alpha val="40000"/>
                    </a:schemeClr>
                  </a:solidFill>
                </a:ln>
              </a:defRPr>
            </a:lvl1pPr>
          </a:lstStyle>
          <a:p>
            <a:r>
              <a:rPr lang="ko-KR" altLang="en-US" dirty="0">
                <a:latin typeface="+mn-ea"/>
              </a:rPr>
              <a:t>무역을 통한 이익이 늘어나요</a:t>
            </a:r>
            <a:r>
              <a:rPr lang="en-US" altLang="ko-KR" dirty="0">
                <a:latin typeface="+mn-ea"/>
              </a:rPr>
              <a:t>!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411760" y="2412307"/>
            <a:ext cx="4323620" cy="424732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 indent="0">
              <a:lnSpc>
                <a:spcPct val="120000"/>
              </a:lnSpc>
              <a:buFont typeface="+mj-lt"/>
              <a:buNone/>
              <a:defRPr spc="-150">
                <a:ln w="6350">
                  <a:solidFill>
                    <a:schemeClr val="tx1">
                      <a:alpha val="40000"/>
                    </a:schemeClr>
                  </a:solidFill>
                </a:ln>
              </a:defRPr>
            </a:lvl1pPr>
          </a:lstStyle>
          <a:p>
            <a:r>
              <a:rPr lang="ko-KR" altLang="en-US" dirty="0">
                <a:latin typeface="+mn-ea"/>
              </a:rPr>
              <a:t>생산 능력이 커지고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>
                <a:latin typeface="+mn-ea"/>
              </a:rPr>
              <a:t>기술개발이 활발해져요</a:t>
            </a:r>
            <a:r>
              <a:rPr lang="en-US" altLang="ko-KR" dirty="0">
                <a:latin typeface="+mn-ea"/>
              </a:rPr>
              <a:t>!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411760" y="2760351"/>
            <a:ext cx="1988045" cy="424732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 indent="0">
              <a:lnSpc>
                <a:spcPct val="120000"/>
              </a:lnSpc>
              <a:buFont typeface="+mj-lt"/>
              <a:buNone/>
              <a:defRPr spc="-150">
                <a:ln w="6350">
                  <a:solidFill>
                    <a:schemeClr val="tx1">
                      <a:alpha val="40000"/>
                    </a:schemeClr>
                  </a:solidFill>
                </a:ln>
              </a:defRPr>
            </a:lvl1pPr>
          </a:lstStyle>
          <a:p>
            <a:r>
              <a:rPr lang="ko-KR" altLang="en-US" dirty="0">
                <a:latin typeface="+mn-ea"/>
              </a:rPr>
              <a:t>일자리가 늘어나요</a:t>
            </a:r>
            <a:r>
              <a:rPr lang="en-US" altLang="ko-KR" dirty="0">
                <a:latin typeface="+mn-ea"/>
              </a:rPr>
              <a:t>!</a:t>
            </a:r>
          </a:p>
        </p:txBody>
      </p:sp>
      <p:sp>
        <p:nvSpPr>
          <p:cNvPr id="22" name="타원형 설명선 67"/>
          <p:cNvSpPr/>
          <p:nvPr/>
        </p:nvSpPr>
        <p:spPr>
          <a:xfrm>
            <a:off x="2246107" y="3364122"/>
            <a:ext cx="4669200" cy="432000"/>
          </a:xfrm>
          <a:prstGeom prst="wedgeRoundRectCallout">
            <a:avLst>
              <a:gd name="adj1" fmla="val 57137"/>
              <a:gd name="adj2" fmla="val -41608"/>
              <a:gd name="adj3" fmla="val 1666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777311" y="3364123"/>
            <a:ext cx="4063933" cy="424732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 indent="0">
              <a:lnSpc>
                <a:spcPct val="120000"/>
              </a:lnSpc>
              <a:buFont typeface="+mj-lt"/>
              <a:buNone/>
              <a:defRPr spc="-150">
                <a:ln w="6350">
                  <a:solidFill>
                    <a:schemeClr val="tx1">
                      <a:alpha val="40000"/>
                    </a:schemeClr>
                  </a:solidFill>
                </a:ln>
              </a:defRPr>
            </a:lvl1pPr>
          </a:lstStyle>
          <a:p>
            <a:r>
              <a:rPr lang="ko-KR" altLang="en-US" dirty="0">
                <a:latin typeface="+mn-ea"/>
              </a:rPr>
              <a:t>경쟁력이 부족한 산업은 어려움을 겪어요</a:t>
            </a:r>
            <a:r>
              <a:rPr lang="en-US" altLang="ko-KR" dirty="0">
                <a:latin typeface="+mn-ea"/>
              </a:rPr>
              <a:t>.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674894" y="1297215"/>
            <a:ext cx="1767145" cy="541006"/>
            <a:chOff x="1418161" y="1538973"/>
            <a:chExt cx="1767145" cy="541006"/>
          </a:xfrm>
        </p:grpSpPr>
        <p:sp>
          <p:nvSpPr>
            <p:cNvPr id="12" name="모서리가 접힌 도형 11"/>
            <p:cNvSpPr/>
            <p:nvPr/>
          </p:nvSpPr>
          <p:spPr>
            <a:xfrm rot="10800000">
              <a:off x="1418161" y="1538973"/>
              <a:ext cx="1767145" cy="541006"/>
            </a:xfrm>
            <a:prstGeom prst="foldedCorner">
              <a:avLst>
                <a:gd name="adj" fmla="val 47576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+mn-ea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478431" y="1578644"/>
              <a:ext cx="16466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ctr">
                <a:defRPr sz="3000" b="1" spc="-150">
                  <a:ln w="0">
                    <a:solidFill>
                      <a:schemeClr val="tx1">
                        <a:alpha val="60000"/>
                      </a:schemeClr>
                    </a:solidFill>
                  </a:ln>
                  <a:solidFill>
                    <a:srgbClr val="3A3A3C"/>
                  </a:solidFill>
                </a:defRPr>
              </a:lvl1pPr>
            </a:lstStyle>
            <a:p>
              <a:r>
                <a:rPr lang="ko-KR" altLang="en-US" sz="2400" spc="0" dirty="0">
                  <a:latin typeface="+mn-ea"/>
                </a:rPr>
                <a:t>자유무역</a:t>
              </a:r>
            </a:p>
          </p:txBody>
        </p:sp>
      </p:grpSp>
      <p:sp>
        <p:nvSpPr>
          <p:cNvPr id="24" name="타원형 설명선 67"/>
          <p:cNvSpPr/>
          <p:nvPr/>
        </p:nvSpPr>
        <p:spPr>
          <a:xfrm>
            <a:off x="2267744" y="4835133"/>
            <a:ext cx="4668190" cy="432000"/>
          </a:xfrm>
          <a:prstGeom prst="wedgeRoundRectCallout">
            <a:avLst>
              <a:gd name="adj1" fmla="val -56011"/>
              <a:gd name="adj2" fmla="val 40370"/>
              <a:gd name="adj3" fmla="val 1666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11760" y="4838767"/>
            <a:ext cx="4126451" cy="424732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 indent="0">
              <a:lnSpc>
                <a:spcPct val="120000"/>
              </a:lnSpc>
              <a:buFont typeface="+mj-lt"/>
              <a:buNone/>
              <a:defRPr spc="-150">
                <a:ln w="6350">
                  <a:solidFill>
                    <a:schemeClr val="tx1">
                      <a:alpha val="40000"/>
                    </a:schemeClr>
                  </a:solidFill>
                </a:ln>
              </a:defRPr>
            </a:lvl1pPr>
          </a:lstStyle>
          <a:p>
            <a:r>
              <a:rPr lang="ko-KR" altLang="en-US" dirty="0">
                <a:latin typeface="+mn-ea"/>
              </a:rPr>
              <a:t>경쟁력이 부족한 산업을 보호할 수 있어요</a:t>
            </a:r>
            <a:r>
              <a:rPr lang="en-US" altLang="ko-KR" dirty="0">
                <a:latin typeface="+mn-ea"/>
              </a:rPr>
              <a:t>.</a:t>
            </a:r>
          </a:p>
        </p:txBody>
      </p:sp>
      <p:sp>
        <p:nvSpPr>
          <p:cNvPr id="28" name="타원형 설명선 67"/>
          <p:cNvSpPr/>
          <p:nvPr/>
        </p:nvSpPr>
        <p:spPr>
          <a:xfrm>
            <a:off x="2246107" y="5426885"/>
            <a:ext cx="4669200" cy="432000"/>
          </a:xfrm>
          <a:prstGeom prst="wedgeRoundRectCallout">
            <a:avLst>
              <a:gd name="adj1" fmla="val 54650"/>
              <a:gd name="adj2" fmla="val -21449"/>
              <a:gd name="adj3" fmla="val 1666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983798" y="5430519"/>
            <a:ext cx="2731838" cy="424732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 indent="0">
              <a:lnSpc>
                <a:spcPct val="120000"/>
              </a:lnSpc>
              <a:buFont typeface="+mj-lt"/>
              <a:buNone/>
              <a:defRPr spc="-150">
                <a:ln w="6350">
                  <a:solidFill>
                    <a:schemeClr val="tx1">
                      <a:alpha val="40000"/>
                    </a:schemeClr>
                  </a:solidFill>
                </a:ln>
              </a:defRPr>
            </a:lvl1pPr>
          </a:lstStyle>
          <a:p>
            <a:r>
              <a:rPr lang="ko-KR" altLang="en-US" dirty="0">
                <a:latin typeface="+mn-ea"/>
              </a:rPr>
              <a:t>다른 나라와 갈등이 생겨요</a:t>
            </a:r>
            <a:r>
              <a:rPr lang="en-US" altLang="ko-KR" dirty="0">
                <a:latin typeface="+mn-ea"/>
              </a:rPr>
              <a:t>.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9299" y="4727232"/>
            <a:ext cx="1080000" cy="1080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2423" y="2349000"/>
            <a:ext cx="1080000" cy="1080000"/>
          </a:xfrm>
          <a:prstGeom prst="rect">
            <a:avLst/>
          </a:prstGeom>
        </p:spPr>
      </p:pic>
      <p:pic>
        <p:nvPicPr>
          <p:cNvPr id="30" name="그림 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349" y="4723499"/>
            <a:ext cx="1080000" cy="1080000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100" y="2355059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553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/>
      <p:bldP spid="20" grpId="0"/>
      <p:bldP spid="21" grpId="0"/>
      <p:bldP spid="22" grpId="0" animBg="1"/>
      <p:bldP spid="23" grpId="0"/>
      <p:bldP spid="24" grpId="0" animBg="1"/>
      <p:bldP spid="25" grpId="0"/>
      <p:bldP spid="28" grpId="0" animBg="1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584005" y="143381"/>
            <a:ext cx="3976281" cy="60939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 algn="ctr">
              <a:lnSpc>
                <a:spcPct val="120000"/>
              </a:lnSpc>
              <a:defRPr sz="2800" b="1" spc="-150">
                <a:ln w="0">
                  <a:solidFill>
                    <a:schemeClr val="tx1">
                      <a:alpha val="60000"/>
                    </a:schemeClr>
                  </a:solidFill>
                </a:ln>
                <a:solidFill>
                  <a:srgbClr val="3A3A3C"/>
                </a:solidFill>
              </a:defRPr>
            </a:lvl1pPr>
          </a:lstStyle>
          <a:p>
            <a:r>
              <a:rPr lang="ko-KR" altLang="en-US" dirty="0">
                <a:latin typeface="+mn-ea"/>
              </a:rPr>
              <a:t>자유무역을 늘리자</a:t>
            </a:r>
            <a:r>
              <a:rPr lang="en-US" altLang="ko-KR" dirty="0">
                <a:latin typeface="+mn-ea"/>
              </a:rPr>
              <a:t>, WTO</a:t>
            </a:r>
            <a:endParaRPr lang="ko-KR" altLang="en-US" dirty="0">
              <a:latin typeface="+mn-ea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0" y="872716"/>
            <a:ext cx="9144000" cy="57966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pic>
        <p:nvPicPr>
          <p:cNvPr id="9" name="Picture 2" descr="C:\Users\kocia\Pictures\무역협회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2470" y="269758"/>
            <a:ext cx="1329623" cy="342455"/>
          </a:xfrm>
          <a:prstGeom prst="rect">
            <a:avLst/>
          </a:prstGeom>
          <a:noFill/>
        </p:spPr>
      </p:pic>
      <p:cxnSp>
        <p:nvCxnSpPr>
          <p:cNvPr id="5" name="직선 연결선 4"/>
          <p:cNvCxnSpPr/>
          <p:nvPr/>
        </p:nvCxnSpPr>
        <p:spPr>
          <a:xfrm>
            <a:off x="2682044" y="2881133"/>
            <a:ext cx="1853090" cy="912226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4896036" y="4119626"/>
            <a:ext cx="2139789" cy="836974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 flipV="1">
            <a:off x="2682044" y="4298131"/>
            <a:ext cx="1256933" cy="620167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 flipV="1">
            <a:off x="5306024" y="2863147"/>
            <a:ext cx="1256933" cy="620167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19" t="3932" r="9838" b="18107"/>
          <a:stretch/>
        </p:blipFill>
        <p:spPr>
          <a:xfrm>
            <a:off x="3369354" y="2648011"/>
            <a:ext cx="2412268" cy="237626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93952" y="3500244"/>
            <a:ext cx="1385123" cy="830997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txBody>
          <a:bodyPr wrap="none" rtlCol="0" anchor="ctr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 algn="ctr">
              <a:lnSpc>
                <a:spcPct val="120000"/>
              </a:lnSpc>
              <a:defRPr sz="2800" b="1" spc="-150">
                <a:ln w="0">
                  <a:solidFill>
                    <a:schemeClr val="tx1">
                      <a:alpha val="60000"/>
                    </a:schemeClr>
                  </a:solidFill>
                </a:ln>
                <a:solidFill>
                  <a:srgbClr val="3A3A3C"/>
                </a:solidFill>
              </a:defRPr>
            </a:lvl1pPr>
          </a:lstStyle>
          <a:p>
            <a:r>
              <a:rPr lang="en-US" altLang="ko-KR" sz="4000" spc="0" dirty="0">
                <a:ln w="0">
                  <a:solidFill>
                    <a:schemeClr val="bg1">
                      <a:alpha val="6000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WTO</a:t>
            </a:r>
          </a:p>
        </p:txBody>
      </p:sp>
      <p:sp>
        <p:nvSpPr>
          <p:cNvPr id="3" name="타원 2"/>
          <p:cNvSpPr/>
          <p:nvPr/>
        </p:nvSpPr>
        <p:spPr>
          <a:xfrm>
            <a:off x="1012179" y="1857207"/>
            <a:ext cx="1841344" cy="184134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6198729" y="1856454"/>
            <a:ext cx="1841344" cy="184134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1006614" y="4035928"/>
            <a:ext cx="1841344" cy="184134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17" name="타원 16"/>
          <p:cNvSpPr/>
          <p:nvPr/>
        </p:nvSpPr>
        <p:spPr>
          <a:xfrm>
            <a:off x="6231924" y="4035928"/>
            <a:ext cx="1841344" cy="184134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40940" y="2141426"/>
            <a:ext cx="1987981" cy="132343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 indent="0">
              <a:lnSpc>
                <a:spcPct val="130000"/>
              </a:lnSpc>
              <a:buFont typeface="+mj-lt"/>
              <a:buNone/>
              <a:defRPr sz="2000" spc="-150">
                <a:ln w="6350">
                  <a:solidFill>
                    <a:schemeClr val="tx1">
                      <a:alpha val="40000"/>
                    </a:schemeClr>
                  </a:solidFill>
                </a:ln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ko-KR" sz="1800" b="1" spc="300" dirty="0">
                <a:ln w="6350">
                  <a:solidFill>
                    <a:schemeClr val="accent1">
                      <a:lumMod val="75000"/>
                      <a:alpha val="4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+mn-ea"/>
              </a:rPr>
              <a:t>W</a:t>
            </a:r>
            <a:r>
              <a:rPr lang="en-US" altLang="ko-KR" sz="1800" spc="300" dirty="0">
                <a:latin typeface="+mn-ea"/>
              </a:rPr>
              <a:t>orld </a:t>
            </a:r>
          </a:p>
          <a:p>
            <a:pPr algn="ctr">
              <a:lnSpc>
                <a:spcPct val="100000"/>
              </a:lnSpc>
            </a:pPr>
            <a:r>
              <a:rPr lang="en-US" altLang="ko-KR" sz="1800" b="1" spc="300" dirty="0">
                <a:ln w="6350">
                  <a:solidFill>
                    <a:schemeClr val="accent1">
                      <a:lumMod val="75000"/>
                      <a:alpha val="4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+mn-ea"/>
              </a:rPr>
              <a:t>T</a:t>
            </a:r>
            <a:r>
              <a:rPr lang="en-US" altLang="ko-KR" sz="1800" spc="300" dirty="0">
                <a:latin typeface="+mn-ea"/>
              </a:rPr>
              <a:t>rade </a:t>
            </a:r>
          </a:p>
          <a:p>
            <a:pPr algn="ctr">
              <a:lnSpc>
                <a:spcPct val="100000"/>
              </a:lnSpc>
            </a:pPr>
            <a:r>
              <a:rPr lang="en-US" altLang="ko-KR" sz="1800" b="1" spc="300" dirty="0">
                <a:ln w="6350">
                  <a:solidFill>
                    <a:schemeClr val="accent1">
                      <a:lumMod val="75000"/>
                      <a:alpha val="4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+mn-ea"/>
              </a:rPr>
              <a:t>O</a:t>
            </a:r>
            <a:r>
              <a:rPr lang="en-US" altLang="ko-KR" sz="1800" spc="300" dirty="0">
                <a:latin typeface="+mn-ea"/>
              </a:rPr>
              <a:t>rganization</a:t>
            </a:r>
          </a:p>
          <a:p>
            <a:pPr algn="ctr"/>
            <a:r>
              <a:rPr lang="ko-KR" altLang="en-US" dirty="0">
                <a:latin typeface="+mn-ea"/>
              </a:rPr>
              <a:t>세계무역기구</a:t>
            </a:r>
            <a:endParaRPr lang="en-US" altLang="ko-KR" dirty="0">
              <a:latin typeface="+mn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20675" y="2156815"/>
            <a:ext cx="1749198" cy="129266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 indent="0" algn="ctr">
              <a:lnSpc>
                <a:spcPct val="130000"/>
              </a:lnSpc>
              <a:buFont typeface="+mj-lt"/>
              <a:buNone/>
              <a:defRPr sz="2000" spc="-150">
                <a:ln w="6350">
                  <a:solidFill>
                    <a:schemeClr val="tx1">
                      <a:alpha val="40000"/>
                    </a:schemeClr>
                  </a:solidFill>
                </a:ln>
              </a:defRPr>
            </a:lvl1pPr>
          </a:lstStyle>
          <a:p>
            <a:r>
              <a:rPr lang="ko-KR" altLang="en-US" b="1" dirty="0">
                <a:ln w="6350">
                  <a:solidFill>
                    <a:schemeClr val="accent1">
                      <a:lumMod val="75000"/>
                      <a:alpha val="4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+mn-ea"/>
              </a:rPr>
              <a:t>자유무역</a:t>
            </a:r>
            <a:r>
              <a:rPr lang="ko-KR" altLang="en-US" dirty="0">
                <a:latin typeface="+mn-ea"/>
              </a:rPr>
              <a:t>을</a:t>
            </a:r>
            <a:endParaRPr lang="en-US" altLang="ko-KR" dirty="0">
              <a:latin typeface="+mn-ea"/>
            </a:endParaRPr>
          </a:p>
          <a:p>
            <a:r>
              <a:rPr lang="ko-KR" altLang="en-US" dirty="0">
                <a:latin typeface="+mn-ea"/>
              </a:rPr>
              <a:t>확대하기 위한 </a:t>
            </a:r>
            <a:endParaRPr lang="en-US" altLang="ko-KR" dirty="0">
              <a:latin typeface="+mn-ea"/>
            </a:endParaRPr>
          </a:p>
          <a:p>
            <a:r>
              <a:rPr lang="ko-KR" altLang="en-US" dirty="0">
                <a:latin typeface="+mn-ea"/>
              </a:rPr>
              <a:t>다양한 노력</a:t>
            </a:r>
            <a:endParaRPr lang="en-US" altLang="ko-KR" dirty="0">
              <a:latin typeface="+mn-e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52689" y="4528799"/>
            <a:ext cx="1749198" cy="89255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 indent="0">
              <a:lnSpc>
                <a:spcPct val="130000"/>
              </a:lnSpc>
              <a:buFont typeface="+mj-lt"/>
              <a:buNone/>
              <a:defRPr sz="2000" spc="-150">
                <a:ln w="6350">
                  <a:solidFill>
                    <a:schemeClr val="tx1">
                      <a:alpha val="40000"/>
                    </a:schemeClr>
                  </a:solidFill>
                </a:ln>
              </a:defRPr>
            </a:lvl1pPr>
          </a:lstStyle>
          <a:p>
            <a:pPr algn="ctr"/>
            <a:r>
              <a:rPr lang="ko-KR" altLang="en-US" dirty="0">
                <a:latin typeface="+mn-ea"/>
              </a:rPr>
              <a:t>회원국 사이의</a:t>
            </a:r>
            <a:endParaRPr lang="en-US" altLang="ko-KR" dirty="0">
              <a:latin typeface="+mn-ea"/>
            </a:endParaRPr>
          </a:p>
          <a:p>
            <a:pPr algn="ctr"/>
            <a:r>
              <a:rPr lang="ko-KR" altLang="en-US" dirty="0">
                <a:latin typeface="+mn-ea"/>
              </a:rPr>
              <a:t>무역 분쟁 조정</a:t>
            </a:r>
            <a:endParaRPr lang="en-US" altLang="ko-KR" dirty="0">
              <a:latin typeface="+mn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45704" y="4528799"/>
            <a:ext cx="1133644" cy="89255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 indent="0">
              <a:lnSpc>
                <a:spcPct val="130000"/>
              </a:lnSpc>
              <a:buFont typeface="+mj-lt"/>
              <a:buNone/>
              <a:defRPr sz="2000" spc="-150">
                <a:ln w="6350">
                  <a:solidFill>
                    <a:schemeClr val="tx1">
                      <a:alpha val="40000"/>
                    </a:schemeClr>
                  </a:solidFill>
                </a:ln>
              </a:defRPr>
            </a:lvl1pPr>
          </a:lstStyle>
          <a:p>
            <a:pPr algn="ctr"/>
            <a:r>
              <a:rPr lang="en-US" altLang="ko-KR" dirty="0">
                <a:latin typeface="+mn-ea"/>
              </a:rPr>
              <a:t>164</a:t>
            </a:r>
            <a:r>
              <a:rPr lang="ko-KR" altLang="en-US" dirty="0">
                <a:latin typeface="+mn-ea"/>
              </a:rPr>
              <a:t>개</a:t>
            </a:r>
            <a:endParaRPr lang="en-US" altLang="ko-KR" dirty="0">
              <a:latin typeface="+mn-ea"/>
            </a:endParaRPr>
          </a:p>
          <a:p>
            <a:pPr algn="ctr"/>
            <a:r>
              <a:rPr lang="ko-KR" altLang="en-US" dirty="0">
                <a:latin typeface="+mn-ea"/>
              </a:rPr>
              <a:t>회원국가</a:t>
            </a:r>
            <a:endParaRPr lang="en-US" altLang="ko-KR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70251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" grpId="0" animBg="1"/>
      <p:bldP spid="15" grpId="0" animBg="1"/>
      <p:bldP spid="16" grpId="0" animBg="1"/>
      <p:bldP spid="17" grpId="0" animBg="1"/>
      <p:bldP spid="11" grpId="0"/>
      <p:bldP spid="12" grpId="0"/>
      <p:bldP spid="13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556484" y="143381"/>
            <a:ext cx="2031325" cy="57143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 algn="ctr">
              <a:lnSpc>
                <a:spcPct val="120000"/>
              </a:lnSpc>
              <a:defRPr sz="2800" b="1" spc="-150">
                <a:ln w="0">
                  <a:solidFill>
                    <a:schemeClr val="tx1">
                      <a:alpha val="60000"/>
                    </a:schemeClr>
                  </a:solidFill>
                </a:ln>
                <a:solidFill>
                  <a:srgbClr val="3A3A3C"/>
                </a:solidFill>
              </a:defRPr>
            </a:lvl1pPr>
          </a:lstStyle>
          <a:p>
            <a:r>
              <a:rPr lang="ko-KR" altLang="en-US" dirty="0">
                <a:latin typeface="+mn-ea"/>
              </a:rPr>
              <a:t>우리나라는</a:t>
            </a:r>
            <a:r>
              <a:rPr lang="en-US" altLang="ko-KR" dirty="0">
                <a:latin typeface="+mn-ea"/>
              </a:rPr>
              <a:t>?</a:t>
            </a:r>
            <a:endParaRPr lang="ko-KR" altLang="en-US" dirty="0">
              <a:latin typeface="+mn-ea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0" y="872716"/>
            <a:ext cx="9144000" cy="57966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pic>
        <p:nvPicPr>
          <p:cNvPr id="9" name="Picture 2" descr="C:\Users\kocia\Pictures\무역협회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2470" y="269758"/>
            <a:ext cx="1329623" cy="342455"/>
          </a:xfrm>
          <a:prstGeom prst="rect">
            <a:avLst/>
          </a:prstGeom>
          <a:noFill/>
        </p:spPr>
      </p:pic>
      <p:grpSp>
        <p:nvGrpSpPr>
          <p:cNvPr id="11" name="그룹 10"/>
          <p:cNvGrpSpPr/>
          <p:nvPr/>
        </p:nvGrpSpPr>
        <p:grpSpPr>
          <a:xfrm>
            <a:off x="3831418" y="1581183"/>
            <a:ext cx="1481164" cy="1419468"/>
            <a:chOff x="1209103" y="2961972"/>
            <a:chExt cx="1481164" cy="1419468"/>
          </a:xfrm>
        </p:grpSpPr>
        <p:sp>
          <p:nvSpPr>
            <p:cNvPr id="12" name="직사각형 11"/>
            <p:cNvSpPr/>
            <p:nvPr/>
          </p:nvSpPr>
          <p:spPr>
            <a:xfrm>
              <a:off x="1250267" y="3270618"/>
              <a:ext cx="1440000" cy="89859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+mn-ea"/>
              </a:endParaRPr>
            </a:p>
          </p:txBody>
        </p:sp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9103" y="2961972"/>
              <a:ext cx="1440000" cy="1419468"/>
            </a:xfrm>
            <a:prstGeom prst="rect">
              <a:avLst/>
            </a:prstGeom>
          </p:spPr>
        </p:pic>
      </p:grpSp>
      <p:sp>
        <p:nvSpPr>
          <p:cNvPr id="24" name="모서리가 둥근 직사각형 23"/>
          <p:cNvSpPr/>
          <p:nvPr/>
        </p:nvSpPr>
        <p:spPr>
          <a:xfrm>
            <a:off x="377314" y="3695823"/>
            <a:ext cx="8406787" cy="2145445"/>
          </a:xfrm>
          <a:prstGeom prst="roundRect">
            <a:avLst>
              <a:gd name="adj" fmla="val 4547"/>
            </a:avLst>
          </a:prstGeom>
          <a:noFill/>
          <a:ln w="28575">
            <a:solidFill>
              <a:schemeClr val="tx1"/>
            </a:solidFill>
            <a:prstDash val="sysDot"/>
            <a:head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25" name="타원형 설명선 67"/>
          <p:cNvSpPr/>
          <p:nvPr/>
        </p:nvSpPr>
        <p:spPr>
          <a:xfrm>
            <a:off x="2680906" y="4734568"/>
            <a:ext cx="4668190" cy="871200"/>
          </a:xfrm>
          <a:prstGeom prst="wedgeRoundRectCallout">
            <a:avLst>
              <a:gd name="adj1" fmla="val -56381"/>
              <a:gd name="adj2" fmla="val -40824"/>
              <a:gd name="adj3" fmla="val 1666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29" name="타원형 설명선 67"/>
          <p:cNvSpPr/>
          <p:nvPr/>
        </p:nvSpPr>
        <p:spPr>
          <a:xfrm flipH="1">
            <a:off x="2659269" y="4132506"/>
            <a:ext cx="4669200" cy="432000"/>
          </a:xfrm>
          <a:prstGeom prst="wedgeRoundRectCallout">
            <a:avLst>
              <a:gd name="adj1" fmla="val 55747"/>
              <a:gd name="adj2" fmla="val 46253"/>
              <a:gd name="adj3" fmla="val 1666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grpSp>
        <p:nvGrpSpPr>
          <p:cNvPr id="31" name="그룹 30"/>
          <p:cNvGrpSpPr/>
          <p:nvPr/>
        </p:nvGrpSpPr>
        <p:grpSpPr>
          <a:xfrm>
            <a:off x="674894" y="3484727"/>
            <a:ext cx="1767145" cy="541006"/>
            <a:chOff x="1418161" y="1538973"/>
            <a:chExt cx="1767145" cy="541006"/>
          </a:xfrm>
        </p:grpSpPr>
        <p:sp>
          <p:nvSpPr>
            <p:cNvPr id="32" name="모서리가 접힌 도형 31"/>
            <p:cNvSpPr/>
            <p:nvPr/>
          </p:nvSpPr>
          <p:spPr>
            <a:xfrm rot="10800000">
              <a:off x="1418161" y="1538973"/>
              <a:ext cx="1767145" cy="541006"/>
            </a:xfrm>
            <a:prstGeom prst="foldedCorner">
              <a:avLst>
                <a:gd name="adj" fmla="val 47576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+mn-ea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478431" y="1578644"/>
              <a:ext cx="16466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ctr">
                <a:defRPr sz="3000" b="1" spc="-150">
                  <a:ln w="0">
                    <a:solidFill>
                      <a:schemeClr val="tx1">
                        <a:alpha val="60000"/>
                      </a:schemeClr>
                    </a:solidFill>
                  </a:ln>
                  <a:solidFill>
                    <a:srgbClr val="3A3A3C"/>
                  </a:solidFill>
                </a:defRPr>
              </a:lvl1pPr>
            </a:lstStyle>
            <a:p>
              <a:r>
                <a:rPr lang="ko-KR" altLang="en-US" sz="2400" spc="0" dirty="0">
                  <a:latin typeface="+mn-ea"/>
                </a:rPr>
                <a:t>자유무역</a:t>
              </a: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693" y="4236676"/>
            <a:ext cx="1306800" cy="1306800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2771800" y="4139774"/>
            <a:ext cx="4535216" cy="424732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 indent="0">
              <a:lnSpc>
                <a:spcPct val="120000"/>
              </a:lnSpc>
              <a:buFont typeface="+mj-lt"/>
              <a:buNone/>
              <a:defRPr spc="-150">
                <a:ln w="6350">
                  <a:solidFill>
                    <a:schemeClr val="tx1">
                      <a:alpha val="40000"/>
                    </a:schemeClr>
                  </a:solidFill>
                </a:ln>
              </a:defRPr>
            </a:lvl1pPr>
          </a:lstStyle>
          <a:p>
            <a:r>
              <a:rPr lang="ko-KR" altLang="en-US" dirty="0">
                <a:latin typeface="+mn-ea"/>
              </a:rPr>
              <a:t>우리나라는 인구가 적고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>
                <a:latin typeface="+mn-ea"/>
              </a:rPr>
              <a:t>천연자원이 부족해요</a:t>
            </a:r>
            <a:r>
              <a:rPr lang="en-US" altLang="ko-KR" dirty="0">
                <a:latin typeface="+mn-ea"/>
              </a:rPr>
              <a:t>!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771800" y="4802579"/>
            <a:ext cx="4338047" cy="757130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 indent="0">
              <a:lnSpc>
                <a:spcPct val="120000"/>
              </a:lnSpc>
              <a:buFont typeface="+mj-lt"/>
              <a:buNone/>
              <a:defRPr spc="-150">
                <a:ln w="6350">
                  <a:solidFill>
                    <a:schemeClr val="tx1">
                      <a:alpha val="40000"/>
                    </a:schemeClr>
                  </a:solidFill>
                </a:ln>
              </a:defRPr>
            </a:lvl1pPr>
          </a:lstStyle>
          <a:p>
            <a:r>
              <a:rPr lang="ko-KR" altLang="en-US" dirty="0">
                <a:latin typeface="+mn-ea"/>
              </a:rPr>
              <a:t>더 많은 나라와 사람들을 대상으로 판매하고</a:t>
            </a:r>
            <a:r>
              <a:rPr lang="en-US" altLang="ko-KR" dirty="0">
                <a:latin typeface="+mn-ea"/>
              </a:rPr>
              <a:t>,</a:t>
            </a:r>
          </a:p>
          <a:p>
            <a:r>
              <a:rPr lang="ko-KR" altLang="en-US" dirty="0">
                <a:latin typeface="+mn-ea"/>
              </a:rPr>
              <a:t>부족한 자원을 사오는 것이 더 좋아요</a:t>
            </a:r>
            <a:r>
              <a:rPr lang="en-US" altLang="ko-KR" dirty="0">
                <a:latin typeface="+mn-ea"/>
              </a:rPr>
              <a:t>!</a:t>
            </a:r>
          </a:p>
        </p:txBody>
      </p:sp>
      <p:sp>
        <p:nvSpPr>
          <p:cNvPr id="38" name="타원형 설명선 67"/>
          <p:cNvSpPr/>
          <p:nvPr/>
        </p:nvSpPr>
        <p:spPr>
          <a:xfrm>
            <a:off x="1560825" y="1870102"/>
            <a:ext cx="1713603" cy="574993"/>
          </a:xfrm>
          <a:prstGeom prst="wedgeRoundRectCallout">
            <a:avLst>
              <a:gd name="adj1" fmla="val 62440"/>
              <a:gd name="adj2" fmla="val 44833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662819" y="1888887"/>
            <a:ext cx="1558440" cy="5355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>
              <a:lnSpc>
                <a:spcPct val="120000"/>
              </a:lnSpc>
              <a:defRPr sz="2400">
                <a:ln w="9525">
                  <a:solidFill>
                    <a:schemeClr val="tx1">
                      <a:alpha val="70000"/>
                    </a:schemeClr>
                  </a:solidFill>
                </a:ln>
              </a:defRPr>
            </a:lvl1pPr>
          </a:lstStyle>
          <a:p>
            <a:r>
              <a:rPr lang="ko-KR" altLang="en-US" dirty="0">
                <a:latin typeface="+mn-ea"/>
              </a:rPr>
              <a:t>자유무역</a:t>
            </a:r>
            <a:r>
              <a:rPr lang="en-US" altLang="ko-KR" dirty="0">
                <a:latin typeface="+mn-ea"/>
              </a:rPr>
              <a:t>?</a:t>
            </a:r>
          </a:p>
        </p:txBody>
      </p:sp>
      <p:sp>
        <p:nvSpPr>
          <p:cNvPr id="40" name="타원형 설명선 67"/>
          <p:cNvSpPr/>
          <p:nvPr/>
        </p:nvSpPr>
        <p:spPr>
          <a:xfrm flipH="1">
            <a:off x="5836043" y="1870102"/>
            <a:ext cx="1713603" cy="574993"/>
          </a:xfrm>
          <a:prstGeom prst="wedgeRoundRectCallout">
            <a:avLst>
              <a:gd name="adj1" fmla="val 62440"/>
              <a:gd name="adj2" fmla="val 44833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938037" y="1888887"/>
            <a:ext cx="1558440" cy="5355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>
              <a:lnSpc>
                <a:spcPct val="120000"/>
              </a:lnSpc>
              <a:defRPr sz="2400">
                <a:ln w="9525">
                  <a:solidFill>
                    <a:schemeClr val="tx1">
                      <a:alpha val="70000"/>
                    </a:schemeClr>
                  </a:solidFill>
                </a:ln>
              </a:defRPr>
            </a:lvl1pPr>
          </a:lstStyle>
          <a:p>
            <a:r>
              <a:rPr lang="ko-KR" altLang="en-US" dirty="0">
                <a:latin typeface="+mn-ea"/>
              </a:rPr>
              <a:t>보호무역</a:t>
            </a:r>
            <a:r>
              <a:rPr lang="en-US" altLang="ko-KR" dirty="0">
                <a:latin typeface="+mn-ea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98929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9" grpId="0" animBg="1"/>
      <p:bldP spid="36" grpId="0"/>
      <p:bldP spid="37" grpId="0"/>
    </p:bld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417</TotalTime>
  <Words>1247</Words>
  <Application>Microsoft Office PowerPoint</Application>
  <PresentationFormat>화면 슬라이드 쇼(4:3)</PresentationFormat>
  <Paragraphs>206</Paragraphs>
  <Slides>13</Slides>
  <Notes>12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20" baseType="lpstr">
      <vt:lpstr>맑은 고딕</vt:lpstr>
      <vt:lpstr>Arial</vt:lpstr>
      <vt:lpstr>Wingdings</vt:lpstr>
      <vt:lpstr>나눔바른펜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com</dc:creator>
  <cp:lastModifiedBy>박혜민</cp:lastModifiedBy>
  <cp:revision>57</cp:revision>
  <dcterms:created xsi:type="dcterms:W3CDTF">2016-12-07T17:06:09Z</dcterms:created>
  <dcterms:modified xsi:type="dcterms:W3CDTF">2017-02-03T08:12:53Z</dcterms:modified>
</cp:coreProperties>
</file>